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5" d="100"/>
          <a:sy n="55" d="100"/>
        </p:scale>
        <p:origin x="61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25279AF-2B50-4B6C-825A-379F1BF14178}" type="datetimeFigureOut">
              <a:rPr lang="es-AR" smtClean="0"/>
              <a:t>08/11/2018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0B67774C-6AF9-47A9-A2BA-4092E1BBA22D}" type="slidenum">
              <a:rPr lang="es-AR" smtClean="0"/>
              <a:t>‹Nº›</a:t>
            </a:fld>
            <a:endParaRPr lang="es-AR"/>
          </a:p>
        </p:txBody>
      </p:sp>
    </p:spTree>
    <p:extLst>
      <p:ext uri="{BB962C8B-B14F-4D97-AF65-F5344CB8AC3E}">
        <p14:creationId xmlns:p14="http://schemas.microsoft.com/office/powerpoint/2010/main" val="2480684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25279AF-2B50-4B6C-825A-379F1BF14178}" type="datetimeFigureOut">
              <a:rPr lang="es-AR" smtClean="0"/>
              <a:t>08/11/2018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2669173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a:off x="8593667" y="6272784"/>
            <a:ext cx="2644309" cy="365125"/>
          </a:xfrm>
        </p:spPr>
        <p:txBody>
          <a:bodyPr/>
          <a:lstStyle/>
          <a:p>
            <a:fld id="{225279AF-2B50-4B6C-825A-379F1BF14178}" type="datetimeFigureOut">
              <a:rPr lang="es-AR" smtClean="0"/>
              <a:t>08/11/2018</a:t>
            </a:fld>
            <a:endParaRPr lang="es-AR"/>
          </a:p>
        </p:txBody>
      </p:sp>
      <p:sp>
        <p:nvSpPr>
          <p:cNvPr id="5" name="Footer Placeholder 4"/>
          <p:cNvSpPr>
            <a:spLocks noGrp="1"/>
          </p:cNvSpPr>
          <p:nvPr>
            <p:ph type="ftr" sz="quarter" idx="11"/>
          </p:nvPr>
        </p:nvSpPr>
        <p:spPr>
          <a:xfrm>
            <a:off x="2182708" y="6272784"/>
            <a:ext cx="6327648" cy="365125"/>
          </a:xfrm>
        </p:spPr>
        <p:txBody>
          <a:bodyPr/>
          <a:lstStyle/>
          <a:p>
            <a:endParaRPr lang="es-A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0B67774C-6AF9-47A9-A2BA-4092E1BBA22D}" type="slidenum">
              <a:rPr lang="es-AR" smtClean="0"/>
              <a:t>‹Nº›</a:t>
            </a:fld>
            <a:endParaRPr lang="es-AR"/>
          </a:p>
        </p:txBody>
      </p:sp>
    </p:spTree>
    <p:extLst>
      <p:ext uri="{BB962C8B-B14F-4D97-AF65-F5344CB8AC3E}">
        <p14:creationId xmlns:p14="http://schemas.microsoft.com/office/powerpoint/2010/main" val="349072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25279AF-2B50-4B6C-825A-379F1BF14178}" type="datetimeFigureOut">
              <a:rPr lang="es-AR" smtClean="0"/>
              <a:t>08/11/2018</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201344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25279AF-2B50-4B6C-825A-379F1BF14178}" type="datetimeFigureOut">
              <a:rPr lang="es-AR" smtClean="0"/>
              <a:t>08/11/2018</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416682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25279AF-2B50-4B6C-825A-379F1BF14178}" type="datetimeFigureOut">
              <a:rPr lang="es-AR" smtClean="0"/>
              <a:t>08/11/2018</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150362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279AF-2B50-4B6C-825A-379F1BF14178}" type="datetimeFigureOut">
              <a:rPr lang="es-AR" smtClean="0"/>
              <a:t>08/11/2018</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1781763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25279AF-2B50-4B6C-825A-379F1BF14178}" type="datetimeFigureOut">
              <a:rPr lang="es-AR" smtClean="0"/>
              <a:t>08/11/2018</a:t>
            </a:fld>
            <a:endParaRPr lang="es-AR"/>
          </a:p>
        </p:txBody>
      </p:sp>
      <p:sp>
        <p:nvSpPr>
          <p:cNvPr id="6" name="Footer Placeholder 5"/>
          <p:cNvSpPr>
            <a:spLocks noGrp="1"/>
          </p:cNvSpPr>
          <p:nvPr>
            <p:ph type="ftr" sz="quarter" idx="11"/>
          </p:nvPr>
        </p:nvSpPr>
        <p:spPr/>
        <p:txBody>
          <a:bodyPr/>
          <a:lstStyle/>
          <a:p>
            <a:endParaRPr lang="es-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3234077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25279AF-2B50-4B6C-825A-379F1BF14178}" type="datetimeFigureOut">
              <a:rPr lang="es-AR" smtClean="0"/>
              <a:t>08/11/2018</a:t>
            </a:fld>
            <a:endParaRPr lang="es-A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3179073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25279AF-2B50-4B6C-825A-379F1BF14178}" type="datetimeFigureOut">
              <a:rPr lang="es-AR" smtClean="0"/>
              <a:t>08/11/2018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387024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25279AF-2B50-4B6C-825A-379F1BF14178}" type="datetimeFigureOut">
              <a:rPr lang="es-AR" smtClean="0"/>
              <a:t>08/11/2018</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0B67774C-6AF9-47A9-A2BA-4092E1BBA22D}" type="slidenum">
              <a:rPr lang="es-AR" smtClean="0"/>
              <a:t>‹Nº›</a:t>
            </a:fld>
            <a:endParaRPr lang="es-AR"/>
          </a:p>
        </p:txBody>
      </p:sp>
    </p:spTree>
    <p:extLst>
      <p:ext uri="{BB962C8B-B14F-4D97-AF65-F5344CB8AC3E}">
        <p14:creationId xmlns:p14="http://schemas.microsoft.com/office/powerpoint/2010/main" val="1154167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25279AF-2B50-4B6C-825A-379F1BF14178}" type="datetimeFigureOut">
              <a:rPr lang="es-AR" smtClean="0"/>
              <a:t>08/11/2018</a:t>
            </a:fld>
            <a:endParaRPr lang="es-A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0B67774C-6AF9-47A9-A2BA-4092E1BBA22D}" type="slidenum">
              <a:rPr lang="es-AR" smtClean="0"/>
              <a:t>‹Nº›</a:t>
            </a:fld>
            <a:endParaRPr lang="es-AR"/>
          </a:p>
        </p:txBody>
      </p:sp>
    </p:spTree>
    <p:extLst>
      <p:ext uri="{BB962C8B-B14F-4D97-AF65-F5344CB8AC3E}">
        <p14:creationId xmlns:p14="http://schemas.microsoft.com/office/powerpoint/2010/main" val="68347388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AR" sz="4800" b="1" dirty="0"/>
              <a:t>GESTIÓN DE CONOCIMIENTO PEDAGÓGICO EN COMUNIDADES DE PRACTICA SOBRE EDUCACIÓN VIRTUAL </a:t>
            </a:r>
            <a:r>
              <a:rPr lang="es-AR" sz="4800" dirty="0"/>
              <a:t/>
            </a:r>
            <a:br>
              <a:rPr lang="es-AR" sz="4800" dirty="0"/>
            </a:br>
            <a:endParaRPr lang="es-AR" sz="4800" dirty="0"/>
          </a:p>
        </p:txBody>
      </p:sp>
      <p:sp>
        <p:nvSpPr>
          <p:cNvPr id="3" name="Subtítulo 2"/>
          <p:cNvSpPr>
            <a:spLocks noGrp="1"/>
          </p:cNvSpPr>
          <p:nvPr>
            <p:ph type="subTitle" idx="1"/>
          </p:nvPr>
        </p:nvSpPr>
        <p:spPr/>
        <p:txBody>
          <a:bodyPr/>
          <a:lstStyle/>
          <a:p>
            <a:r>
              <a:rPr lang="es-AR" b="1" dirty="0" smtClean="0"/>
              <a:t>Ing. Mabel Sosa, Lic. </a:t>
            </a:r>
            <a:r>
              <a:rPr lang="es-AR" b="1" dirty="0"/>
              <a:t>Fernanda Leguizamón</a:t>
            </a:r>
            <a:endParaRPr lang="es-AR" dirty="0"/>
          </a:p>
          <a:p>
            <a:endParaRPr lang="es-AR" dirty="0"/>
          </a:p>
        </p:txBody>
      </p:sp>
      <p:pic>
        <p:nvPicPr>
          <p:cNvPr id="4" name="Picture 5" descr="I:\Documents and Settings\PC\Escritorio\USER CENTED\Cented\Papeleria\Logos\LOGO CENTED 1.jpg"/>
          <p:cNvPicPr>
            <a:picLocks noChangeAspect="1" noChangeArrowheads="1"/>
          </p:cNvPicPr>
          <p:nvPr/>
        </p:nvPicPr>
        <p:blipFill>
          <a:blip r:embed="rId2" cstate="print"/>
          <a:srcRect/>
          <a:stretch>
            <a:fillRect/>
          </a:stretch>
        </p:blipFill>
        <p:spPr bwMode="auto">
          <a:xfrm>
            <a:off x="952886" y="5361450"/>
            <a:ext cx="1361141" cy="1094766"/>
          </a:xfrm>
          <a:prstGeom prst="rect">
            <a:avLst/>
          </a:prstGeom>
          <a:noFill/>
        </p:spPr>
      </p:pic>
      <p:sp>
        <p:nvSpPr>
          <p:cNvPr id="5" name="4 Marcador de pie de página"/>
          <p:cNvSpPr>
            <a:spLocks noGrp="1"/>
          </p:cNvSpPr>
          <p:nvPr>
            <p:ph type="ftr" sz="quarter" idx="11"/>
          </p:nvPr>
        </p:nvSpPr>
        <p:spPr>
          <a:xfrm>
            <a:off x="2563097" y="5708065"/>
            <a:ext cx="7176655" cy="734296"/>
          </a:xfrm>
        </p:spPr>
        <p:txBody>
          <a:bodyPr/>
          <a:lstStyle/>
          <a:p>
            <a:r>
              <a:rPr lang="es-ES" sz="2400" b="1" dirty="0" smtClean="0">
                <a:solidFill>
                  <a:schemeClr val="tx1"/>
                </a:solidFill>
                <a:latin typeface="Maiandra GD" pitchFamily="34" charset="0"/>
              </a:rPr>
              <a:t>                                                    </a:t>
            </a:r>
          </a:p>
          <a:p>
            <a:r>
              <a:rPr lang="es-ES" sz="2000" b="1" dirty="0" smtClean="0">
                <a:solidFill>
                  <a:schemeClr val="tx1"/>
                </a:solidFill>
                <a:latin typeface="Maiandra GD" pitchFamily="34" charset="0"/>
              </a:rPr>
              <a:t>www.cented.org.ar   info@cented.org.ar    +54 11 4711 0334</a:t>
            </a:r>
            <a:endParaRPr lang="es-ES" sz="2000" b="1" dirty="0">
              <a:solidFill>
                <a:schemeClr val="tx1"/>
              </a:solidFill>
              <a:latin typeface="Maiandra GD" pitchFamily="34" charset="0"/>
            </a:endParaRPr>
          </a:p>
        </p:txBody>
      </p:sp>
      <p:sp>
        <p:nvSpPr>
          <p:cNvPr id="6" name="Rectángulo 5"/>
          <p:cNvSpPr/>
          <p:nvPr/>
        </p:nvSpPr>
        <p:spPr>
          <a:xfrm>
            <a:off x="952886" y="390488"/>
            <a:ext cx="10172314" cy="646331"/>
          </a:xfrm>
          <a:prstGeom prst="rect">
            <a:avLst/>
          </a:prstGeom>
        </p:spPr>
        <p:txBody>
          <a:bodyPr wrap="square">
            <a:spAutoFit/>
          </a:bodyPr>
          <a:lstStyle/>
          <a:p>
            <a:pPr algn="ctr"/>
            <a:r>
              <a:rPr lang="es-AR" b="1" i="0" dirty="0" smtClean="0">
                <a:solidFill>
                  <a:srgbClr val="000000"/>
                </a:solidFill>
                <a:effectLst/>
                <a:latin typeface="Times New Roman, Times, serif"/>
              </a:rPr>
              <a:t>Cuarto Congreso Internacional de CENTED</a:t>
            </a:r>
            <a:br>
              <a:rPr lang="es-AR" b="1" i="0" dirty="0" smtClean="0">
                <a:solidFill>
                  <a:srgbClr val="000000"/>
                </a:solidFill>
                <a:effectLst/>
                <a:latin typeface="Times New Roman, Times, serif"/>
              </a:rPr>
            </a:br>
            <a:r>
              <a:rPr lang="es-AR" b="1" i="0" dirty="0" smtClean="0">
                <a:solidFill>
                  <a:srgbClr val="000000"/>
                </a:solidFill>
                <a:effectLst/>
                <a:latin typeface="Times New Roman, Times, serif"/>
              </a:rPr>
              <a:t>"Desarrollo Organizacional: Cultura, Educación y Gestión del Conocimiento"</a:t>
            </a:r>
            <a:endParaRPr lang="es-AR" b="0" i="0" dirty="0" smtClean="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525823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RESUMEN</a:t>
            </a:r>
            <a:endParaRPr lang="es-AR" dirty="0"/>
          </a:p>
        </p:txBody>
      </p:sp>
      <p:sp>
        <p:nvSpPr>
          <p:cNvPr id="3" name="Marcador de contenido 2"/>
          <p:cNvSpPr>
            <a:spLocks noGrp="1"/>
          </p:cNvSpPr>
          <p:nvPr>
            <p:ph idx="1"/>
          </p:nvPr>
        </p:nvSpPr>
        <p:spPr>
          <a:xfrm>
            <a:off x="1055914" y="1892299"/>
            <a:ext cx="10072334" cy="4660901"/>
          </a:xfrm>
        </p:spPr>
        <p:txBody>
          <a:bodyPr>
            <a:noAutofit/>
          </a:bodyPr>
          <a:lstStyle/>
          <a:p>
            <a:pPr algn="just"/>
            <a:r>
              <a:rPr lang="es-AR" sz="1500" dirty="0" smtClean="0"/>
              <a:t>En este trabajo se </a:t>
            </a:r>
            <a:r>
              <a:rPr lang="es-AR" sz="1500" dirty="0"/>
              <a:t>presenta un modelo de gestión de conocimiento, orientado a dar soporte a una comunidad de práctica </a:t>
            </a:r>
            <a:r>
              <a:rPr lang="es-AR" sz="1500" dirty="0" smtClean="0"/>
              <a:t>académica (</a:t>
            </a:r>
            <a:r>
              <a:rPr lang="es-AR" sz="1500" dirty="0" err="1" smtClean="0"/>
              <a:t>CdP</a:t>
            </a:r>
            <a:r>
              <a:rPr lang="es-AR" sz="1500" dirty="0" smtClean="0"/>
              <a:t>) </a:t>
            </a:r>
            <a:r>
              <a:rPr lang="es-AR" sz="1500" dirty="0"/>
              <a:t>sobre educación virtual en una unidad académica llamada Escuela para la Innovación </a:t>
            </a:r>
            <a:r>
              <a:rPr lang="es-AR" sz="1500" dirty="0" smtClean="0"/>
              <a:t>Educativa (EIE) </a:t>
            </a:r>
            <a:r>
              <a:rPr lang="es-AR" sz="1500" dirty="0"/>
              <a:t>en la Universidad Nacional de Santiago del Estero. En esta unidad se ofrecen propuestas formativas en modalidad semipresencial y no presencial, cuyos procesos de enseñanza y aprendizaje se apoyan en el uso de una plataforma implementada en Moodle</a:t>
            </a:r>
            <a:r>
              <a:rPr lang="es-AR" sz="1500" dirty="0" smtClean="0"/>
              <a:t>.</a:t>
            </a:r>
            <a:endParaRPr lang="es-AR" sz="1500" dirty="0">
              <a:solidFill>
                <a:schemeClr val="accent1">
                  <a:lumMod val="60000"/>
                  <a:lumOff val="40000"/>
                </a:schemeClr>
              </a:solidFill>
            </a:endParaRPr>
          </a:p>
          <a:p>
            <a:pPr algn="just"/>
            <a:r>
              <a:rPr lang="es-AR" sz="1500" dirty="0"/>
              <a:t>En este contexto se observa la necesidad de compartir nociones, ideas, conceptos, experiencias y formas de resolver diferentes situaciones </a:t>
            </a:r>
            <a:r>
              <a:rPr lang="es-AR" sz="1500" dirty="0" smtClean="0"/>
              <a:t>problemáticas </a:t>
            </a:r>
            <a:r>
              <a:rPr lang="es-AR" sz="1500" dirty="0"/>
              <a:t>en dicha plataforma. </a:t>
            </a:r>
            <a:r>
              <a:rPr lang="es-AR" sz="1500" dirty="0" smtClean="0"/>
              <a:t>Se </a:t>
            </a:r>
            <a:r>
              <a:rPr lang="es-AR" sz="1500" dirty="0"/>
              <a:t>requiere que </a:t>
            </a:r>
            <a:r>
              <a:rPr lang="es-AR" sz="1500" dirty="0" smtClean="0"/>
              <a:t>ese </a:t>
            </a:r>
            <a:r>
              <a:rPr lang="es-AR" sz="1500" dirty="0"/>
              <a:t>conocimiento tácito sea sistematizado, organizado y formalizado de alguna forma, para que </a:t>
            </a:r>
            <a:r>
              <a:rPr lang="es-AR" sz="1500" dirty="0" smtClean="0"/>
              <a:t>pueda estar </a:t>
            </a:r>
            <a:r>
              <a:rPr lang="es-AR" sz="1500" dirty="0"/>
              <a:t>disponible para todos los miembros de la institución.  </a:t>
            </a:r>
          </a:p>
          <a:p>
            <a:pPr algn="just"/>
            <a:r>
              <a:rPr lang="es-AR" sz="1500" dirty="0" smtClean="0"/>
              <a:t>Este colectivo formado por los miembros de la institución, responden por sus características a una </a:t>
            </a:r>
            <a:r>
              <a:rPr lang="es-AR" sz="1500" i="1" dirty="0" err="1" smtClean="0"/>
              <a:t>CdP</a:t>
            </a:r>
            <a:r>
              <a:rPr lang="es-AR" sz="1500" dirty="0" smtClean="0"/>
              <a:t>, especialmente orientada a compartir conocimiento pedagógico sobre educación virtual. Donde se </a:t>
            </a:r>
            <a:r>
              <a:rPr lang="es-AR" sz="1500" dirty="0"/>
              <a:t>requiere de mecanismos y procedimientos que fortalezcan su permanencia y mantenimiento, haciendo más visibles los canales de interacción, comunicación y colaboración. Más específicamente, se trata de definir un proceso que gestione el conocimiento pedagógico que comparten</a:t>
            </a:r>
            <a:r>
              <a:rPr lang="es-AR" sz="1500" dirty="0" smtClean="0"/>
              <a:t>. Por lo cual, se </a:t>
            </a:r>
            <a:r>
              <a:rPr lang="es-AR" sz="1500" dirty="0"/>
              <a:t>propone, como objetivo del trabajo crear un sistema de gestión de conocimiento que sirva de soporte a la </a:t>
            </a:r>
            <a:r>
              <a:rPr lang="es-AR" sz="1500" dirty="0" err="1" smtClean="0"/>
              <a:t>CdP</a:t>
            </a:r>
            <a:r>
              <a:rPr lang="es-AR" sz="1500" dirty="0" smtClean="0"/>
              <a:t> </a:t>
            </a:r>
            <a:r>
              <a:rPr lang="es-AR" sz="1500" dirty="0"/>
              <a:t>de educación a virtual en el ámbito de la EIE-UNSE</a:t>
            </a:r>
            <a:r>
              <a:rPr lang="es-AR" sz="1500" dirty="0" smtClean="0"/>
              <a:t>. Para </a:t>
            </a:r>
            <a:r>
              <a:rPr lang="es-AR" sz="1500" dirty="0"/>
              <a:t>ello, se parte de la definición de un modelo tecno-conceptual. </a:t>
            </a:r>
            <a:endParaRPr lang="es-AR" sz="1500" dirty="0" smtClean="0"/>
          </a:p>
          <a:p>
            <a:pPr algn="just"/>
            <a:r>
              <a:rPr lang="es-AR" sz="1500" dirty="0" smtClean="0"/>
              <a:t>Por </a:t>
            </a:r>
            <a:r>
              <a:rPr lang="es-AR" sz="1500" dirty="0"/>
              <a:t>tanto, los objetivos del sistema de gestión son: a) Gestionar el conocimiento pedagógico sobre enseñanza a distancia mediante una comunidad de práctica. b) Crear y mantener la memoria de conocimiento pedagógico en la institución. Y, c) Diseñar un mecanismo para sostener el desempeño de la </a:t>
            </a:r>
            <a:r>
              <a:rPr lang="es-AR" sz="1500" dirty="0" err="1" smtClean="0"/>
              <a:t>CdP</a:t>
            </a:r>
            <a:r>
              <a:rPr lang="es-AR" sz="1500" dirty="0" smtClean="0"/>
              <a:t>.</a:t>
            </a:r>
            <a:endParaRPr lang="es-AR" sz="1500" dirty="0"/>
          </a:p>
          <a:p>
            <a:pPr marL="0" indent="0">
              <a:buNone/>
            </a:pPr>
            <a:endParaRPr lang="es-AR" sz="1500" dirty="0"/>
          </a:p>
        </p:txBody>
      </p:sp>
    </p:spTree>
    <p:extLst>
      <p:ext uri="{BB962C8B-B14F-4D97-AF65-F5344CB8AC3E}">
        <p14:creationId xmlns:p14="http://schemas.microsoft.com/office/powerpoint/2010/main" val="1410528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Marco teórico conceptual</a:t>
            </a:r>
            <a:endParaRPr lang="es-AR" dirty="0"/>
          </a:p>
        </p:txBody>
      </p:sp>
      <p:sp>
        <p:nvSpPr>
          <p:cNvPr id="3" name="Marcador de contenido 2"/>
          <p:cNvSpPr>
            <a:spLocks noGrp="1"/>
          </p:cNvSpPr>
          <p:nvPr>
            <p:ph idx="1"/>
          </p:nvPr>
        </p:nvSpPr>
        <p:spPr>
          <a:xfrm>
            <a:off x="1069848" y="2073783"/>
            <a:ext cx="10058400" cy="4050792"/>
          </a:xfrm>
        </p:spPr>
        <p:txBody>
          <a:bodyPr>
            <a:noAutofit/>
          </a:bodyPr>
          <a:lstStyle/>
          <a:p>
            <a:pPr marL="0" indent="0">
              <a:buNone/>
            </a:pPr>
            <a:r>
              <a:rPr lang="es-AR" sz="1600" b="1" dirty="0"/>
              <a:t>1.1 Comunidades de Práctica</a:t>
            </a:r>
            <a:endParaRPr lang="es-AR" sz="1600" dirty="0"/>
          </a:p>
          <a:p>
            <a:pPr algn="just"/>
            <a:r>
              <a:rPr lang="es-AR" sz="1600" dirty="0" smtClean="0"/>
              <a:t>(</a:t>
            </a:r>
            <a:r>
              <a:rPr lang="es-AR" sz="1600" dirty="0" err="1"/>
              <a:t>Wenger</a:t>
            </a:r>
            <a:r>
              <a:rPr lang="es-AR" sz="1600" dirty="0"/>
              <a:t> E. , 1998) acuña el concepto de “Comunidad de Práctica” como comunidades que reúnen a la gente de manera informal por intereses en común de aprendizaje y sobre todo en la aplicación práctica de lo aprendido. Por otra parte, concibe el aprendizaje como un proceso de participación social, sostiene que todos pertenecemos a una </a:t>
            </a:r>
            <a:r>
              <a:rPr lang="es-AR" sz="1600" dirty="0" err="1"/>
              <a:t>CdP</a:t>
            </a:r>
            <a:r>
              <a:rPr lang="es-AR" sz="1600" dirty="0"/>
              <a:t> y cambian o evolucionan en el curso de la vida. Donde el compromiso y el interés común, son características más relevantes de </a:t>
            </a:r>
            <a:r>
              <a:rPr lang="es-AR" sz="1600" dirty="0" err="1"/>
              <a:t>CdP</a:t>
            </a:r>
            <a:r>
              <a:rPr lang="es-AR" sz="1600" dirty="0"/>
              <a:t>. </a:t>
            </a:r>
            <a:endParaRPr lang="es-AR" sz="1600" dirty="0" smtClean="0"/>
          </a:p>
          <a:p>
            <a:pPr algn="just"/>
            <a:r>
              <a:rPr lang="es-AR" sz="1600" dirty="0" err="1" smtClean="0"/>
              <a:t>Wenger</a:t>
            </a:r>
            <a:r>
              <a:rPr lang="es-AR" sz="1600" dirty="0"/>
              <a:t>, </a:t>
            </a:r>
            <a:r>
              <a:rPr lang="es-AR" sz="1600" dirty="0" err="1"/>
              <a:t>Mcdermott</a:t>
            </a:r>
            <a:r>
              <a:rPr lang="es-AR" sz="1600" dirty="0"/>
              <a:t>, &amp; </a:t>
            </a:r>
            <a:r>
              <a:rPr lang="es-AR" sz="1600" dirty="0" err="1"/>
              <a:t>Snyder</a:t>
            </a:r>
            <a:r>
              <a:rPr lang="es-AR" sz="1600" dirty="0"/>
              <a:t>, 2002) </a:t>
            </a:r>
            <a:r>
              <a:rPr lang="es-AR" sz="1600" dirty="0" smtClean="0"/>
              <a:t>definen a </a:t>
            </a:r>
            <a:r>
              <a:rPr lang="es-AR" sz="1600" dirty="0"/>
              <a:t>la </a:t>
            </a:r>
            <a:r>
              <a:rPr lang="es-AR" sz="1600" dirty="0" err="1"/>
              <a:t>CdP</a:t>
            </a:r>
            <a:r>
              <a:rPr lang="es-AR" sz="1600" dirty="0"/>
              <a:t> como "grupos de personas que comparten un interés, una problemática específica o simplemente una pasión sobre algún tema particular y que profundizan su conocimiento y experticia en ese tema mediante la interacción con otras personas en forma continua y regular".  Una </a:t>
            </a:r>
            <a:r>
              <a:rPr lang="es-AR" sz="1600" dirty="0" err="1"/>
              <a:t>CdP</a:t>
            </a:r>
            <a:r>
              <a:rPr lang="es-AR" sz="1600" dirty="0"/>
              <a:t> puede tomar múltiples formas, pero siempre tiene tres elementos estructurales: </a:t>
            </a:r>
          </a:p>
          <a:p>
            <a:pPr lvl="1" algn="just"/>
            <a:r>
              <a:rPr lang="es-AR" sz="1600" b="1" dirty="0" smtClean="0"/>
              <a:t>El </a:t>
            </a:r>
            <a:r>
              <a:rPr lang="es-AR" sz="1600" b="1" dirty="0"/>
              <a:t>dominio:</a:t>
            </a:r>
            <a:r>
              <a:rPr lang="es-AR" sz="1600" dirty="0"/>
              <a:t> lo que ayuda a crear una base común y un sentido de desarrollo de una identidad, legitimando la existencia de las comunidades; </a:t>
            </a:r>
          </a:p>
          <a:p>
            <a:pPr lvl="1" algn="just"/>
            <a:r>
              <a:rPr lang="es-AR" sz="1600" b="1" dirty="0"/>
              <a:t>La comunidad:</a:t>
            </a:r>
            <a:r>
              <a:rPr lang="es-AR" sz="1600" dirty="0"/>
              <a:t> lo que constituye el tejido social del aprendizaje, y </a:t>
            </a:r>
          </a:p>
          <a:p>
            <a:pPr lvl="1" algn="just"/>
            <a:r>
              <a:rPr lang="es-AR" sz="1600" b="1" dirty="0"/>
              <a:t>La práctica</a:t>
            </a:r>
            <a:r>
              <a:rPr lang="es-AR" sz="1600" dirty="0"/>
              <a:t>: aquella que se compone de un conjunto de esquemas de trabajo, ideas, información, estilos, lenguaje, historias y documentos que son compartidos por los miembros de la comunidad.</a:t>
            </a:r>
            <a:r>
              <a:rPr lang="es-AR" sz="1100" dirty="0"/>
              <a:t> </a:t>
            </a:r>
          </a:p>
        </p:txBody>
      </p:sp>
    </p:spTree>
    <p:extLst>
      <p:ext uri="{BB962C8B-B14F-4D97-AF65-F5344CB8AC3E}">
        <p14:creationId xmlns:p14="http://schemas.microsoft.com/office/powerpoint/2010/main" val="3773451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Marco teórico conceptual</a:t>
            </a:r>
            <a:endParaRPr lang="es-AR" dirty="0"/>
          </a:p>
        </p:txBody>
      </p:sp>
      <p:sp>
        <p:nvSpPr>
          <p:cNvPr id="3" name="Marcador de contenido 2"/>
          <p:cNvSpPr>
            <a:spLocks noGrp="1"/>
          </p:cNvSpPr>
          <p:nvPr>
            <p:ph idx="1"/>
          </p:nvPr>
        </p:nvSpPr>
        <p:spPr/>
        <p:txBody>
          <a:bodyPr>
            <a:normAutofit lnSpcReduction="10000"/>
          </a:bodyPr>
          <a:lstStyle/>
          <a:p>
            <a:pPr marL="0" indent="0">
              <a:buNone/>
            </a:pPr>
            <a:r>
              <a:rPr lang="es-AR" b="1" dirty="0"/>
              <a:t>1.2. Gestión de </a:t>
            </a:r>
            <a:r>
              <a:rPr lang="es-AR" b="1" dirty="0" smtClean="0"/>
              <a:t>Conocimiento</a:t>
            </a:r>
            <a:endParaRPr lang="es-AR" b="1" dirty="0"/>
          </a:p>
          <a:p>
            <a:pPr marL="0" indent="0" algn="just">
              <a:buNone/>
            </a:pPr>
            <a:r>
              <a:rPr lang="es-AR" dirty="0"/>
              <a:t>El concepto de gestión del conocimiento ha sido objeto de distintas definiciones, que abordan el término desde diferentes perspectivas, como ser (García &amp; Gómez, 2015):</a:t>
            </a:r>
          </a:p>
          <a:p>
            <a:pPr lvl="0" algn="just"/>
            <a:r>
              <a:rPr lang="es-AR" dirty="0" err="1"/>
              <a:t>Nonaka</a:t>
            </a:r>
            <a:r>
              <a:rPr lang="es-AR" dirty="0"/>
              <a:t> y </a:t>
            </a:r>
            <a:r>
              <a:rPr lang="es-AR" dirty="0" err="1"/>
              <a:t>Takeuchi</a:t>
            </a:r>
            <a:r>
              <a:rPr lang="es-AR" dirty="0"/>
              <a:t> (1995) es la capacidad de la empresa para crear conocimiento nuevo, diseminarlo en la organización e incorporarlo a todos los procesos de la organización”.</a:t>
            </a:r>
          </a:p>
          <a:p>
            <a:pPr lvl="0" algn="just"/>
            <a:r>
              <a:rPr lang="es-AR" dirty="0" err="1"/>
              <a:t>Sveiby</a:t>
            </a:r>
            <a:r>
              <a:rPr lang="es-AR" dirty="0"/>
              <a:t> (1997) es el arte de crear valor a partir de los activos intangibles” Tejedor y Aguirre (1998) “Es el conjunto de procesos que permiten utilizar el conocimiento como factor clave para añadir y generar valor”. </a:t>
            </a:r>
          </a:p>
          <a:p>
            <a:pPr lvl="0" algn="just"/>
            <a:r>
              <a:rPr lang="es-AR" dirty="0"/>
              <a:t>Moya-</a:t>
            </a:r>
            <a:r>
              <a:rPr lang="es-AR" dirty="0" err="1"/>
              <a:t>Angeler</a:t>
            </a:r>
            <a:r>
              <a:rPr lang="es-AR" dirty="0"/>
              <a:t> (2001) “Trata de extraer lo mejor de las personas de la organización utilizando sistemas que permiten que la información disponible se convierta en conocimiento”.</a:t>
            </a:r>
          </a:p>
          <a:p>
            <a:pPr algn="just"/>
            <a:endParaRPr lang="es-AR" dirty="0"/>
          </a:p>
        </p:txBody>
      </p:sp>
    </p:spTree>
    <p:extLst>
      <p:ext uri="{BB962C8B-B14F-4D97-AF65-F5344CB8AC3E}">
        <p14:creationId xmlns:p14="http://schemas.microsoft.com/office/powerpoint/2010/main" val="2377736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Marco teórico conceptual</a:t>
            </a:r>
            <a:endParaRPr lang="es-AR" dirty="0"/>
          </a:p>
        </p:txBody>
      </p:sp>
      <p:sp>
        <p:nvSpPr>
          <p:cNvPr id="3" name="Marcador de contenido 2"/>
          <p:cNvSpPr>
            <a:spLocks noGrp="1"/>
          </p:cNvSpPr>
          <p:nvPr>
            <p:ph idx="1"/>
          </p:nvPr>
        </p:nvSpPr>
        <p:spPr/>
        <p:txBody>
          <a:bodyPr>
            <a:normAutofit/>
          </a:bodyPr>
          <a:lstStyle/>
          <a:p>
            <a:pPr marL="0" indent="0">
              <a:buNone/>
            </a:pPr>
            <a:r>
              <a:rPr lang="es-AR" b="1" dirty="0"/>
              <a:t>1.3. Modelos de gestión del </a:t>
            </a:r>
            <a:r>
              <a:rPr lang="es-AR" b="1" dirty="0" smtClean="0"/>
              <a:t>conocimiento</a:t>
            </a:r>
          </a:p>
          <a:p>
            <a:pPr algn="just"/>
            <a:r>
              <a:rPr lang="es-AR" dirty="0"/>
              <a:t>Existen numerosos modelos de creación y gestión del conocimiento, con diferentes perspectivas para su desarrollo, entre los que se puede mencionar están los citados por (Mónica &amp; Mejía, 2013): (</a:t>
            </a:r>
            <a:r>
              <a:rPr lang="es-AR" dirty="0" err="1"/>
              <a:t>Nonaka</a:t>
            </a:r>
            <a:r>
              <a:rPr lang="es-AR" dirty="0"/>
              <a:t> y </a:t>
            </a:r>
            <a:r>
              <a:rPr lang="es-AR" dirty="0" err="1"/>
              <a:t>Takeuchi</a:t>
            </a:r>
            <a:r>
              <a:rPr lang="es-AR" dirty="0"/>
              <a:t>, 1997), Anderson (1998), </a:t>
            </a:r>
            <a:r>
              <a:rPr lang="es-AR" dirty="0" err="1"/>
              <a:t>Holsapple</a:t>
            </a:r>
            <a:r>
              <a:rPr lang="es-AR" dirty="0"/>
              <a:t> y </a:t>
            </a:r>
            <a:r>
              <a:rPr lang="es-AR" dirty="0" err="1"/>
              <a:t>Joshi</a:t>
            </a:r>
            <a:r>
              <a:rPr lang="es-AR" dirty="0"/>
              <a:t> (1997), </a:t>
            </a:r>
            <a:r>
              <a:rPr lang="es-AR" dirty="0" err="1"/>
              <a:t>Beckman</a:t>
            </a:r>
            <a:r>
              <a:rPr lang="es-AR" dirty="0"/>
              <a:t> (1997), </a:t>
            </a:r>
            <a:r>
              <a:rPr lang="es-AR" dirty="0" err="1"/>
              <a:t>Devenport</a:t>
            </a:r>
            <a:r>
              <a:rPr lang="es-AR" dirty="0"/>
              <a:t> y </a:t>
            </a:r>
            <a:r>
              <a:rPr lang="es-AR" dirty="0" err="1"/>
              <a:t>Prusak</a:t>
            </a:r>
            <a:r>
              <a:rPr lang="es-AR" dirty="0"/>
              <a:t> (2001), </a:t>
            </a:r>
            <a:r>
              <a:rPr lang="es-AR" dirty="0" err="1"/>
              <a:t>Sallis</a:t>
            </a:r>
            <a:r>
              <a:rPr lang="es-AR" dirty="0"/>
              <a:t> y Jones (2002), Duran (2004), </a:t>
            </a:r>
            <a:r>
              <a:rPr lang="es-AR" dirty="0" err="1"/>
              <a:t>Tiwana</a:t>
            </a:r>
            <a:r>
              <a:rPr lang="es-AR" dirty="0"/>
              <a:t> (2002), Riesco (2006), ((</a:t>
            </a:r>
            <a:r>
              <a:rPr lang="es-AR" dirty="0" err="1"/>
              <a:t>Ponjuan</a:t>
            </a:r>
            <a:r>
              <a:rPr lang="es-AR" dirty="0"/>
              <a:t>, 2006), (García L. , 2004), entre otros.</a:t>
            </a:r>
          </a:p>
          <a:p>
            <a:pPr algn="just"/>
            <a:r>
              <a:rPr lang="es-AR" dirty="0"/>
              <a:t> De acuerdo al análisis de estos modelos se puede decir que un proceso integral de Gestión del Conocimiento debe incluir en un continuo cíclico, por lo menos, las siguientes fases (Mónica &amp; Mejía, 2013</a:t>
            </a:r>
            <a:r>
              <a:rPr lang="es-AR" dirty="0" smtClean="0"/>
              <a:t>): </a:t>
            </a:r>
            <a:r>
              <a:rPr lang="es-AR" i="1" dirty="0" smtClean="0"/>
              <a:t>1) Identificación </a:t>
            </a:r>
            <a:r>
              <a:rPr lang="es-AR" i="1" dirty="0"/>
              <a:t>del conocimiento. 2</a:t>
            </a:r>
            <a:r>
              <a:rPr lang="es-AR" dirty="0"/>
              <a:t>)</a:t>
            </a:r>
            <a:r>
              <a:rPr lang="es-AR" i="1" dirty="0"/>
              <a:t> Adquisición del conocimiento</a:t>
            </a:r>
            <a:r>
              <a:rPr lang="es-AR" dirty="0"/>
              <a:t>. 3) Creación del conocimiento. 4) </a:t>
            </a:r>
            <a:r>
              <a:rPr lang="es-AR" i="1" dirty="0"/>
              <a:t>Clasificación y almacenamiento del conocimiento.5) Distribución del conocimiento 6) Aplicación del conocimiento</a:t>
            </a:r>
            <a:r>
              <a:rPr lang="es-AR" i="1" dirty="0" smtClean="0"/>
              <a:t>.</a:t>
            </a:r>
            <a:endParaRPr lang="es-AR" dirty="0" smtClean="0"/>
          </a:p>
        </p:txBody>
      </p:sp>
    </p:spTree>
    <p:extLst>
      <p:ext uri="{BB962C8B-B14F-4D97-AF65-F5344CB8AC3E}">
        <p14:creationId xmlns:p14="http://schemas.microsoft.com/office/powerpoint/2010/main" val="1593503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Marco teórico conceptual</a:t>
            </a:r>
            <a:endParaRPr lang="es-AR" dirty="0"/>
          </a:p>
        </p:txBody>
      </p:sp>
      <p:sp>
        <p:nvSpPr>
          <p:cNvPr id="3" name="Marcador de contenido 2"/>
          <p:cNvSpPr>
            <a:spLocks noGrp="1"/>
          </p:cNvSpPr>
          <p:nvPr>
            <p:ph idx="1"/>
          </p:nvPr>
        </p:nvSpPr>
        <p:spPr/>
        <p:txBody>
          <a:bodyPr>
            <a:normAutofit/>
          </a:bodyPr>
          <a:lstStyle/>
          <a:p>
            <a:pPr marL="0" indent="0">
              <a:buNone/>
            </a:pPr>
            <a:r>
              <a:rPr lang="es-AR" b="1" dirty="0"/>
              <a:t>1.4. Proceso de gestión del conocimiento pedagógico</a:t>
            </a:r>
            <a:endParaRPr lang="es-AR" dirty="0"/>
          </a:p>
          <a:p>
            <a:pPr algn="just"/>
            <a:r>
              <a:rPr lang="es-AR" dirty="0"/>
              <a:t>Este proceso nos permite identificar el conocimiento previo poseído por personas y organizaciones, crear nuevo conocimiento que cubra las necesidades descubiertas y promover interés en quienes deben adquirir ese conocimiento; empleando especialmente herramientas electrónicas, conocidas y de fácil manejo para el sujeto del aprendizaje. </a:t>
            </a:r>
            <a:endParaRPr lang="es-AR" dirty="0" smtClean="0"/>
          </a:p>
          <a:p>
            <a:pPr algn="just"/>
            <a:r>
              <a:rPr lang="es-AR" dirty="0" smtClean="0"/>
              <a:t>Las </a:t>
            </a:r>
            <a:r>
              <a:rPr lang="es-AR" dirty="0"/>
              <a:t>etapas del proceso de gestión del conocimiento pedagógico son (García </a:t>
            </a:r>
            <a:r>
              <a:rPr lang="es-AR" dirty="0" err="1"/>
              <a:t>Aretio</a:t>
            </a:r>
            <a:r>
              <a:rPr lang="es-AR" dirty="0"/>
              <a:t>, 2012</a:t>
            </a:r>
            <a:r>
              <a:rPr lang="es-AR" dirty="0" smtClean="0"/>
              <a:t>): 1) </a:t>
            </a:r>
            <a:r>
              <a:rPr lang="es-AR" i="1" dirty="0"/>
              <a:t>Identificar conocimiento </a:t>
            </a:r>
            <a:r>
              <a:rPr lang="es-AR" i="1" dirty="0" smtClean="0"/>
              <a:t>previo. 2) </a:t>
            </a:r>
            <a:r>
              <a:rPr lang="es-AR" i="1" dirty="0"/>
              <a:t>Crear conocimiento </a:t>
            </a:r>
            <a:r>
              <a:rPr lang="es-AR" i="1" dirty="0" smtClean="0"/>
              <a:t>nuevo. 3) </a:t>
            </a:r>
            <a:r>
              <a:rPr lang="es-AR" i="1" dirty="0"/>
              <a:t>Promover el interés por adquirir conocimiento </a:t>
            </a:r>
            <a:r>
              <a:rPr lang="es-AR" i="1" dirty="0" smtClean="0"/>
              <a:t>nuevo. 4) </a:t>
            </a:r>
            <a:r>
              <a:rPr lang="es-AR" i="1" dirty="0"/>
              <a:t>Adquirir el </a:t>
            </a:r>
            <a:r>
              <a:rPr lang="es-AR" i="1" dirty="0" smtClean="0"/>
              <a:t>conocimiento. 5) </a:t>
            </a:r>
            <a:r>
              <a:rPr lang="es-AR" i="1" dirty="0"/>
              <a:t>Usar el </a:t>
            </a:r>
            <a:r>
              <a:rPr lang="es-AR" i="1" dirty="0" smtClean="0"/>
              <a:t>conocimiento. 6) </a:t>
            </a:r>
            <a:r>
              <a:rPr lang="es-AR" i="1" dirty="0"/>
              <a:t>Evaluar el </a:t>
            </a:r>
            <a:r>
              <a:rPr lang="es-AR" i="1" dirty="0" smtClean="0"/>
              <a:t>conocimiento. 7)</a:t>
            </a:r>
            <a:r>
              <a:rPr lang="es-AR" dirty="0" smtClean="0"/>
              <a:t> </a:t>
            </a:r>
            <a:r>
              <a:rPr lang="es-AR" i="1" dirty="0"/>
              <a:t>Almacenar el </a:t>
            </a:r>
            <a:r>
              <a:rPr lang="es-AR" i="1" dirty="0" smtClean="0"/>
              <a:t>conocimiento. 8) </a:t>
            </a:r>
            <a:r>
              <a:rPr lang="es-AR" i="1" dirty="0"/>
              <a:t>Estructurar y clasificar </a:t>
            </a:r>
            <a:r>
              <a:rPr lang="es-AR" i="1" dirty="0" smtClean="0"/>
              <a:t>conocimiento. 9) </a:t>
            </a:r>
            <a:r>
              <a:rPr lang="es-AR" i="1" dirty="0"/>
              <a:t>Distribuir y compartir </a:t>
            </a:r>
            <a:r>
              <a:rPr lang="es-AR" i="1" dirty="0" smtClean="0"/>
              <a:t>conocimiento. 10) </a:t>
            </a:r>
            <a:r>
              <a:rPr lang="es-AR" i="1" dirty="0"/>
              <a:t>Mantener el conocimiento y Contabilizar el conocimiento.</a:t>
            </a:r>
            <a:endParaRPr lang="es-AR" dirty="0"/>
          </a:p>
        </p:txBody>
      </p:sp>
    </p:spTree>
    <p:extLst>
      <p:ext uri="{BB962C8B-B14F-4D97-AF65-F5344CB8AC3E}">
        <p14:creationId xmlns:p14="http://schemas.microsoft.com/office/powerpoint/2010/main" val="2910199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a:t>
            </a:r>
            <a:r>
              <a:rPr lang="es-AR" b="1" dirty="0" smtClean="0"/>
              <a:t>conocimiento PEDAGOGICO</a:t>
            </a:r>
            <a:endParaRPr lang="es-AR" dirty="0"/>
          </a:p>
        </p:txBody>
      </p:sp>
      <p:sp>
        <p:nvSpPr>
          <p:cNvPr id="3" name="Marcador de contenido 2"/>
          <p:cNvSpPr>
            <a:spLocks noGrp="1"/>
          </p:cNvSpPr>
          <p:nvPr>
            <p:ph idx="1"/>
          </p:nvPr>
        </p:nvSpPr>
        <p:spPr/>
        <p:txBody>
          <a:bodyPr>
            <a:normAutofit fontScale="92500" lnSpcReduction="20000"/>
          </a:bodyPr>
          <a:lstStyle/>
          <a:p>
            <a:pPr marL="0" indent="0">
              <a:buNone/>
            </a:pPr>
            <a:r>
              <a:rPr lang="es-AR" b="1" dirty="0"/>
              <a:t>2.1. Contexto	</a:t>
            </a:r>
            <a:endParaRPr lang="es-AR" b="1" dirty="0" smtClean="0"/>
          </a:p>
          <a:p>
            <a:pPr marL="0" indent="0" algn="just">
              <a:buNone/>
            </a:pPr>
            <a:r>
              <a:rPr lang="es-AR" dirty="0" smtClean="0"/>
              <a:t>El contexto donde se </a:t>
            </a:r>
            <a:r>
              <a:rPr lang="es-AR" dirty="0"/>
              <a:t>realiza el trabajo </a:t>
            </a:r>
            <a:r>
              <a:rPr lang="es-AR" dirty="0" smtClean="0"/>
              <a:t>corresponde al </a:t>
            </a:r>
            <a:r>
              <a:rPr lang="es-AR" dirty="0"/>
              <a:t>área de educación a distancia, en una unidad académica denominada EIE de la UNSE. </a:t>
            </a:r>
          </a:p>
          <a:p>
            <a:pPr marL="0" indent="0" algn="just">
              <a:buNone/>
            </a:pPr>
            <a:r>
              <a:rPr lang="es-AR" dirty="0"/>
              <a:t>La propuesta aborda tres dimensiones de una </a:t>
            </a:r>
            <a:r>
              <a:rPr lang="es-AR" dirty="0" err="1"/>
              <a:t>CdP</a:t>
            </a:r>
            <a:r>
              <a:rPr lang="es-AR" dirty="0"/>
              <a:t>, siguiendo el modelo de (</a:t>
            </a:r>
            <a:r>
              <a:rPr lang="es-AR" dirty="0" err="1"/>
              <a:t>Wenger</a:t>
            </a:r>
            <a:r>
              <a:rPr lang="es-AR" dirty="0"/>
              <a:t> E., 1998): </a:t>
            </a:r>
          </a:p>
          <a:p>
            <a:pPr lvl="0" algn="just"/>
            <a:r>
              <a:rPr lang="es-AR" i="1" dirty="0"/>
              <a:t>Compromiso </a:t>
            </a:r>
            <a:r>
              <a:rPr lang="es-AR" i="1" dirty="0" smtClean="0"/>
              <a:t>mutuo</a:t>
            </a:r>
            <a:r>
              <a:rPr lang="es-AR" dirty="0" smtClean="0"/>
              <a:t>: de </a:t>
            </a:r>
            <a:r>
              <a:rPr lang="es-AR" dirty="0"/>
              <a:t>los miembros de la comunidad, y las reglas asumidas, orientadas a que cada miembro comparta su propio conocimiento y reciba el de los otros. </a:t>
            </a:r>
          </a:p>
          <a:p>
            <a:pPr lvl="0" algn="just"/>
            <a:r>
              <a:rPr lang="es-AR" i="1" dirty="0"/>
              <a:t>Empresa conjunta</a:t>
            </a:r>
            <a:r>
              <a:rPr lang="es-AR" dirty="0"/>
              <a:t>: </a:t>
            </a:r>
            <a:r>
              <a:rPr lang="es-AR" dirty="0" smtClean="0"/>
              <a:t>se refiere a lo que </a:t>
            </a:r>
            <a:r>
              <a:rPr lang="es-AR" dirty="0"/>
              <a:t>se habla, se hace y se tiene una práctica común. </a:t>
            </a:r>
            <a:r>
              <a:rPr lang="es-AR" dirty="0" smtClean="0"/>
              <a:t>La </a:t>
            </a:r>
            <a:r>
              <a:rPr lang="es-AR" dirty="0"/>
              <a:t>comunidad comparte objetivos y necesidades comunes, aunque no homogéneos, pero aun así lo comparten. En algunos casos los intereses y las necesidades son diferentes, pero a la vez suponen una fuente de coordinación y de estímulo</a:t>
            </a:r>
            <a:r>
              <a:rPr lang="es-AR" dirty="0" smtClean="0"/>
              <a:t>. </a:t>
            </a:r>
            <a:endParaRPr lang="es-AR" dirty="0"/>
          </a:p>
          <a:p>
            <a:pPr lvl="0" algn="just"/>
            <a:r>
              <a:rPr lang="es-AR" i="1" dirty="0"/>
              <a:t>Repertorio compartido</a:t>
            </a:r>
            <a:r>
              <a:rPr lang="es-AR" dirty="0"/>
              <a:t>: se refiere a lo que producen juntos (procedimientos, jerga propia, rutinas, artefactos, documentos, etc</a:t>
            </a:r>
            <a:r>
              <a:rPr lang="es-AR" dirty="0" smtClean="0"/>
              <a:t>.). </a:t>
            </a:r>
            <a:endParaRPr lang="es-AR" dirty="0"/>
          </a:p>
          <a:p>
            <a:endParaRPr lang="es-AR" dirty="0"/>
          </a:p>
        </p:txBody>
      </p:sp>
    </p:spTree>
    <p:extLst>
      <p:ext uri="{BB962C8B-B14F-4D97-AF65-F5344CB8AC3E}">
        <p14:creationId xmlns:p14="http://schemas.microsoft.com/office/powerpoint/2010/main" val="347243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fontScale="92500" lnSpcReduction="10000"/>
          </a:bodyPr>
          <a:lstStyle/>
          <a:p>
            <a:pPr marL="0" indent="0">
              <a:buNone/>
            </a:pPr>
            <a:r>
              <a:rPr lang="es-AR" b="1" dirty="0" smtClean="0"/>
              <a:t>2.2. Problema </a:t>
            </a:r>
            <a:r>
              <a:rPr lang="es-AR" b="1" dirty="0"/>
              <a:t>- necesidad – objetivo</a:t>
            </a:r>
            <a:endParaRPr lang="es-AR" dirty="0"/>
          </a:p>
          <a:p>
            <a:pPr marL="0" indent="0" algn="just">
              <a:buNone/>
            </a:pPr>
            <a:r>
              <a:rPr lang="es-AR" dirty="0" smtClean="0"/>
              <a:t>Se observa </a:t>
            </a:r>
            <a:r>
              <a:rPr lang="es-AR" dirty="0"/>
              <a:t>la necesidad de compartir </a:t>
            </a:r>
            <a:r>
              <a:rPr lang="es-AR" dirty="0" smtClean="0"/>
              <a:t>nociones, ideas</a:t>
            </a:r>
            <a:r>
              <a:rPr lang="es-AR" dirty="0"/>
              <a:t>, conceptos, experiencias y formas de resolver diferentes situaciones que se presentan en </a:t>
            </a:r>
            <a:r>
              <a:rPr lang="es-AR" dirty="0" smtClean="0"/>
              <a:t>la </a:t>
            </a:r>
            <a:r>
              <a:rPr lang="es-AR" dirty="0"/>
              <a:t>educación a distancia. </a:t>
            </a:r>
            <a:endParaRPr lang="es-AR" dirty="0" smtClean="0"/>
          </a:p>
          <a:p>
            <a:pPr marL="0" indent="0" algn="just">
              <a:buNone/>
            </a:pPr>
            <a:r>
              <a:rPr lang="es-AR" dirty="0" smtClean="0"/>
              <a:t>Por </a:t>
            </a:r>
            <a:r>
              <a:rPr lang="es-AR" dirty="0"/>
              <a:t>eso se propone como </a:t>
            </a:r>
            <a:r>
              <a:rPr lang="es-AR" dirty="0" smtClean="0"/>
              <a:t>objetivo </a:t>
            </a:r>
            <a:r>
              <a:rPr lang="es-AR" dirty="0"/>
              <a:t>crear un modelo tecno-conceptual que sirva de apoyo a la </a:t>
            </a:r>
            <a:r>
              <a:rPr lang="es-AR" dirty="0" err="1" smtClean="0"/>
              <a:t>CdP</a:t>
            </a:r>
            <a:r>
              <a:rPr lang="es-AR" dirty="0" smtClean="0"/>
              <a:t> </a:t>
            </a:r>
            <a:r>
              <a:rPr lang="es-AR" dirty="0"/>
              <a:t>de educación a distancia en el ámbito de la EIE-UNSE</a:t>
            </a:r>
            <a:r>
              <a:rPr lang="es-AR" dirty="0" smtClean="0"/>
              <a:t>. Un </a:t>
            </a:r>
            <a:r>
              <a:rPr lang="es-AR" dirty="0"/>
              <a:t>modelo que conceptualmente, represente el ciclo de conocimiento y cada una de sus </a:t>
            </a:r>
            <a:r>
              <a:rPr lang="es-AR" dirty="0" smtClean="0"/>
              <a:t>fases, y que desde lo tecnológico, indique el </a:t>
            </a:r>
            <a:r>
              <a:rPr lang="es-AR" dirty="0"/>
              <a:t>los recursos y medios tecnológicos </a:t>
            </a:r>
            <a:r>
              <a:rPr lang="es-AR" dirty="0" smtClean="0"/>
              <a:t>que apoyaran </a:t>
            </a:r>
            <a:r>
              <a:rPr lang="es-AR" dirty="0"/>
              <a:t>el ciclo del conocimiento, tanto los orientados a la captura, uso y aplicación, distribución. </a:t>
            </a:r>
          </a:p>
          <a:p>
            <a:pPr marL="0" indent="0">
              <a:buNone/>
            </a:pPr>
            <a:r>
              <a:rPr lang="es-AR" dirty="0"/>
              <a:t>Concretamente los objetivos son</a:t>
            </a:r>
            <a:r>
              <a:rPr lang="es-AR" dirty="0" smtClean="0"/>
              <a:t>:</a:t>
            </a:r>
          </a:p>
          <a:p>
            <a:pPr lvl="0"/>
            <a:r>
              <a:rPr lang="es-AR" dirty="0" smtClean="0"/>
              <a:t>Gestionar </a:t>
            </a:r>
            <a:r>
              <a:rPr lang="es-AR" dirty="0"/>
              <a:t>el conocimiento pedagógico sobre enseñanza a distancia mediante una comunidad de práctica.</a:t>
            </a:r>
          </a:p>
          <a:p>
            <a:pPr lvl="0"/>
            <a:r>
              <a:rPr lang="es-AR" dirty="0"/>
              <a:t>Crear y mantener la memoria de conocimiento pedagógico en la institución. </a:t>
            </a:r>
          </a:p>
          <a:p>
            <a:pPr lvl="0"/>
            <a:r>
              <a:rPr lang="es-AR" dirty="0"/>
              <a:t>Diseñar un mecanismo para sostener el desempeño de la comunidad de práctica</a:t>
            </a:r>
            <a:r>
              <a:rPr lang="es-AR" dirty="0" smtClean="0"/>
              <a:t>.</a:t>
            </a:r>
            <a:endParaRPr lang="es-AR" dirty="0"/>
          </a:p>
        </p:txBody>
      </p:sp>
    </p:spTree>
    <p:extLst>
      <p:ext uri="{BB962C8B-B14F-4D97-AF65-F5344CB8AC3E}">
        <p14:creationId xmlns:p14="http://schemas.microsoft.com/office/powerpoint/2010/main" val="1413593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fontScale="92500"/>
          </a:bodyPr>
          <a:lstStyle/>
          <a:p>
            <a:pPr marL="0" indent="0">
              <a:buNone/>
            </a:pPr>
            <a:r>
              <a:rPr lang="es-AR" b="1" dirty="0"/>
              <a:t>2.3. Modelo estructural </a:t>
            </a:r>
            <a:endParaRPr lang="es-AR" dirty="0"/>
          </a:p>
          <a:p>
            <a:pPr marL="0" indent="0" algn="just">
              <a:buNone/>
            </a:pPr>
            <a:r>
              <a:rPr lang="es-AR" dirty="0"/>
              <a:t>Los elementos estructurales de la </a:t>
            </a:r>
            <a:r>
              <a:rPr lang="es-AR" dirty="0" err="1"/>
              <a:t>CdP</a:t>
            </a:r>
            <a:r>
              <a:rPr lang="es-AR" dirty="0"/>
              <a:t> que se identifican en este contexto son:</a:t>
            </a:r>
          </a:p>
          <a:p>
            <a:pPr lvl="0" algn="just"/>
            <a:r>
              <a:rPr lang="es-AR" b="1" dirty="0" smtClean="0"/>
              <a:t>Contexto </a:t>
            </a:r>
            <a:r>
              <a:rPr lang="es-AR" b="1" dirty="0"/>
              <a:t>de la </a:t>
            </a:r>
            <a:r>
              <a:rPr lang="es-AR" b="1" dirty="0" smtClean="0"/>
              <a:t>comunidad</a:t>
            </a:r>
            <a:endParaRPr lang="es-AR" b="1" dirty="0"/>
          </a:p>
          <a:p>
            <a:pPr marL="0" indent="0" algn="just">
              <a:buNone/>
            </a:pPr>
            <a:r>
              <a:rPr lang="es-AR" dirty="0"/>
              <a:t>Está comprendido por una red de conexiones entre </a:t>
            </a:r>
            <a:r>
              <a:rPr lang="es-AR" dirty="0" smtClean="0"/>
              <a:t>docentes</a:t>
            </a:r>
            <a:r>
              <a:rPr lang="es-AR" dirty="0"/>
              <a:t>, coordinadores, responsable del área académica y planeamiento, que comparten el interés en la realización de actividades de enseñanza y aprendizaje; configuración y diseño en aulas virtuales, </a:t>
            </a:r>
            <a:r>
              <a:rPr lang="es-AR" dirty="0" smtClean="0"/>
              <a:t>donde </a:t>
            </a:r>
            <a:r>
              <a:rPr lang="es-AR" dirty="0"/>
              <a:t>existe un compromiso con el dominio, y una competencia compartida.</a:t>
            </a:r>
          </a:p>
          <a:p>
            <a:pPr marL="0" indent="0" algn="just">
              <a:buNone/>
            </a:pPr>
            <a:r>
              <a:rPr lang="es-AR" dirty="0"/>
              <a:t>La institución tiene la necesidad de establecer mecanismos que le permitan integrar los conocimientos adquiridos por medio de la experiencia, para seguir creciendo. </a:t>
            </a:r>
          </a:p>
          <a:p>
            <a:pPr marL="0" indent="0" algn="just">
              <a:buNone/>
            </a:pPr>
            <a:r>
              <a:rPr lang="es-AR" dirty="0"/>
              <a:t>Se establecen los objetivos e indicadores, en base a las perspectivas planteadas y a los Objetivos Estratégicos establecidos. Es necesario, plantear una serie de objetivos e indicadores que le permitirán identificar el aporte de las Comunidades de Práctica.</a:t>
            </a:r>
          </a:p>
          <a:p>
            <a:pPr marL="0" lvl="0" indent="0">
              <a:buNone/>
            </a:pPr>
            <a:endParaRPr lang="es-AR" dirty="0"/>
          </a:p>
        </p:txBody>
      </p:sp>
    </p:spTree>
    <p:extLst>
      <p:ext uri="{BB962C8B-B14F-4D97-AF65-F5344CB8AC3E}">
        <p14:creationId xmlns:p14="http://schemas.microsoft.com/office/powerpoint/2010/main" val="1118321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fontScale="92500" lnSpcReduction="10000"/>
          </a:bodyPr>
          <a:lstStyle/>
          <a:p>
            <a:pPr lvl="0" algn="just"/>
            <a:r>
              <a:rPr lang="es-AR" b="1" dirty="0"/>
              <a:t>Definir el tema, las prácticas y el espacio de encuentro de la comunidad</a:t>
            </a:r>
            <a:endParaRPr lang="es-AR" dirty="0"/>
          </a:p>
          <a:p>
            <a:pPr marL="0" indent="0" algn="just">
              <a:buNone/>
            </a:pPr>
            <a:r>
              <a:rPr lang="es-AR" dirty="0"/>
              <a:t>Se identifica como </a:t>
            </a:r>
            <a:r>
              <a:rPr lang="es-AR" b="1" dirty="0"/>
              <a:t>tema</a:t>
            </a:r>
            <a:r>
              <a:rPr lang="es-AR" dirty="0"/>
              <a:t> </a:t>
            </a:r>
            <a:r>
              <a:rPr lang="es-AR" dirty="0" smtClean="0"/>
              <a:t>central </a:t>
            </a:r>
            <a:r>
              <a:rPr lang="es-AR" dirty="0"/>
              <a:t>en el ámbito de la </a:t>
            </a:r>
            <a:r>
              <a:rPr lang="es-AR" dirty="0" err="1" smtClean="0"/>
              <a:t>CdP</a:t>
            </a:r>
            <a:r>
              <a:rPr lang="es-AR" dirty="0"/>
              <a:t>, la educación virtual en general y en particular la enseñanza en medios virtuales, los recursos didácticos de la virtualidad, evaluación, tutorización.</a:t>
            </a:r>
          </a:p>
          <a:p>
            <a:pPr marL="0" indent="0" algn="just">
              <a:buNone/>
            </a:pPr>
            <a:r>
              <a:rPr lang="es-AR" dirty="0"/>
              <a:t>Los miembros de la comunidad participan en actividades conjuntas y debates, para ayudarse mutuamente y compartir información, en la búsqueda de un dominio de su interés. Construyen relaciones que les permitan aprender unos de otros. </a:t>
            </a:r>
          </a:p>
          <a:p>
            <a:pPr marL="0" indent="0" algn="just">
              <a:buNone/>
            </a:pPr>
            <a:r>
              <a:rPr lang="es-AR" dirty="0"/>
              <a:t>En cuanto a la </a:t>
            </a:r>
            <a:r>
              <a:rPr lang="es-AR" b="1" dirty="0"/>
              <a:t>práctica</a:t>
            </a:r>
            <a:r>
              <a:rPr lang="es-AR" dirty="0"/>
              <a:t>, se comparten diferente recursos: experiencias, historias, herramientas, maneras de abordar los problemas recurrentes, en definitiva una práctica compartida. Esto toma tiempo e interacción permanente. </a:t>
            </a:r>
          </a:p>
          <a:p>
            <a:pPr marL="0" indent="0" algn="just">
              <a:buNone/>
            </a:pPr>
            <a:r>
              <a:rPr lang="es-AR" b="1" dirty="0"/>
              <a:t>Lugar de encuentro</a:t>
            </a:r>
            <a:r>
              <a:rPr lang="es-AR" dirty="0"/>
              <a:t>: se propone un espacio virtual que permita la interacción y comunicación entre los miembros de la comunidad, y facilite compartir conocimiento e información para buscar soluciones a problemas comunes</a:t>
            </a:r>
            <a:r>
              <a:rPr lang="es-AR" dirty="0" smtClean="0"/>
              <a:t>.</a:t>
            </a:r>
            <a:endParaRPr lang="es-AR" dirty="0"/>
          </a:p>
        </p:txBody>
      </p:sp>
    </p:spTree>
    <p:extLst>
      <p:ext uri="{BB962C8B-B14F-4D97-AF65-F5344CB8AC3E}">
        <p14:creationId xmlns:p14="http://schemas.microsoft.com/office/powerpoint/2010/main" val="3263708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lnSpcReduction="10000"/>
          </a:bodyPr>
          <a:lstStyle/>
          <a:p>
            <a:pPr lvl="0"/>
            <a:r>
              <a:rPr lang="es-AR" b="1" dirty="0"/>
              <a:t>Establecer aspectos de liderazgo y cultura de colaboración</a:t>
            </a:r>
            <a:endParaRPr lang="es-AR" dirty="0"/>
          </a:p>
          <a:p>
            <a:pPr marL="0" indent="0" algn="just">
              <a:buNone/>
            </a:pPr>
            <a:r>
              <a:rPr lang="es-AR" b="1" dirty="0"/>
              <a:t>Liderazgo</a:t>
            </a:r>
            <a:r>
              <a:rPr lang="es-AR" dirty="0"/>
              <a:t>: un aspecto relevante para la Gestión del Conocimiento, es el liderazgo asumidos desde la gestión, promoviendo una cultura de colaboración, orientada a crear una visión, difundirla y seguirla, identificar, enriquecer y encauzar el capital intelectual de la institución; siendo agente de cambio y de gestión; y fortaleciendo el trabajo en equipo. Se requiere de un líder proactivo, exigente y sobre todo motivador. </a:t>
            </a:r>
          </a:p>
          <a:p>
            <a:pPr algn="just"/>
            <a:r>
              <a:rPr lang="es-AR" b="1" dirty="0"/>
              <a:t>El líder </a:t>
            </a:r>
            <a:r>
              <a:rPr lang="es-AR" dirty="0"/>
              <a:t> se encarga de potenciar el desarrollo de los miembros de la </a:t>
            </a:r>
            <a:r>
              <a:rPr lang="es-AR" dirty="0" err="1"/>
              <a:t>CdP</a:t>
            </a:r>
            <a:r>
              <a:rPr lang="es-AR" dirty="0"/>
              <a:t>, gestionar la frontera entre la </a:t>
            </a:r>
            <a:r>
              <a:rPr lang="es-AR" dirty="0" err="1"/>
              <a:t>CdP</a:t>
            </a:r>
            <a:r>
              <a:rPr lang="es-AR" dirty="0"/>
              <a:t> y la organización formal, como por ejemplo los equipos, ayudar a construir la práctica, incluyendo el conocimiento base, la experiencia adquirida, las mejores prácticas, las herramientas y los métodos, y las actividades de aprendizaje. </a:t>
            </a:r>
          </a:p>
          <a:p>
            <a:pPr algn="just"/>
            <a:r>
              <a:rPr lang="es-AR" b="1" dirty="0"/>
              <a:t>En cuanto a la cultura, </a:t>
            </a:r>
            <a:r>
              <a:rPr lang="es-AR" dirty="0"/>
              <a:t>necesitan implementar estrategias para generar una cultura abierta, colaborativa que comparta conocimientos entre sus miembros.</a:t>
            </a:r>
          </a:p>
        </p:txBody>
      </p:sp>
    </p:spTree>
    <p:extLst>
      <p:ext uri="{BB962C8B-B14F-4D97-AF65-F5344CB8AC3E}">
        <p14:creationId xmlns:p14="http://schemas.microsoft.com/office/powerpoint/2010/main" val="3269518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a:bodyPr>
          <a:lstStyle/>
          <a:p>
            <a:pPr lvl="0" algn="just"/>
            <a:r>
              <a:rPr lang="es-AR" b="1" dirty="0"/>
              <a:t>Ciclo de gestión del conocimiento en </a:t>
            </a:r>
            <a:r>
              <a:rPr lang="es-AR" b="1" dirty="0" err="1"/>
              <a:t>CdP</a:t>
            </a:r>
            <a:r>
              <a:rPr lang="es-AR" b="1" dirty="0"/>
              <a:t> EIE</a:t>
            </a:r>
            <a:endParaRPr lang="es-AR" dirty="0"/>
          </a:p>
          <a:p>
            <a:pPr marL="0" indent="0" algn="just">
              <a:buNone/>
            </a:pPr>
            <a:r>
              <a:rPr lang="es-AR" dirty="0"/>
              <a:t>El conocimiento explícito y el tácito sufren una serie de transformaciones que juegan un papel fundamental en el marco de las </a:t>
            </a:r>
            <a:r>
              <a:rPr lang="es-AR" dirty="0" err="1"/>
              <a:t>CdP</a:t>
            </a:r>
            <a:r>
              <a:rPr lang="es-AR" dirty="0"/>
              <a:t>: </a:t>
            </a:r>
          </a:p>
          <a:p>
            <a:pPr marL="0" indent="0" algn="just">
              <a:buNone/>
            </a:pPr>
            <a:r>
              <a:rPr lang="es-AR" dirty="0" smtClean="0"/>
              <a:t>1) Socialización. 2) Combinación. 3) Articulación. 4) Internalización.</a:t>
            </a:r>
          </a:p>
          <a:p>
            <a:pPr algn="just"/>
            <a:r>
              <a:rPr lang="es-AR" dirty="0"/>
              <a:t>EL modelo de ciclo de conocimiento pedagógico en la </a:t>
            </a:r>
            <a:r>
              <a:rPr lang="es-AR" dirty="0" err="1" smtClean="0"/>
              <a:t>CdP</a:t>
            </a:r>
            <a:r>
              <a:rPr lang="es-AR" dirty="0" smtClean="0"/>
              <a:t> se </a:t>
            </a:r>
            <a:r>
              <a:rPr lang="es-AR" dirty="0"/>
              <a:t>representa en el </a:t>
            </a:r>
            <a:r>
              <a:rPr lang="es-AR" dirty="0" smtClean="0"/>
              <a:t>siguiente esquema:</a:t>
            </a:r>
            <a:endParaRPr lang="es-AR"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894" y="4184904"/>
            <a:ext cx="5853606" cy="2427105"/>
          </a:xfrm>
          <a:prstGeom prst="rect">
            <a:avLst/>
          </a:prstGeom>
        </p:spPr>
      </p:pic>
    </p:spTree>
    <p:extLst>
      <p:ext uri="{BB962C8B-B14F-4D97-AF65-F5344CB8AC3E}">
        <p14:creationId xmlns:p14="http://schemas.microsoft.com/office/powerpoint/2010/main" val="3832245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a:bodyPr>
          <a:lstStyle/>
          <a:p>
            <a:r>
              <a:rPr lang="es-AR" dirty="0"/>
              <a:t>En la tabla se sintetiza las fases y los resultados </a:t>
            </a:r>
            <a:r>
              <a:rPr lang="es-AR" dirty="0" smtClean="0"/>
              <a:t>del esquema anterior.</a:t>
            </a:r>
            <a:endParaRPr lang="es-AR" dirty="0"/>
          </a:p>
        </p:txBody>
      </p:sp>
      <p:graphicFrame>
        <p:nvGraphicFramePr>
          <p:cNvPr id="5" name="Tabla 4"/>
          <p:cNvGraphicFramePr>
            <a:graphicFrameLocks noGrp="1"/>
          </p:cNvGraphicFramePr>
          <p:nvPr>
            <p:extLst>
              <p:ext uri="{D42A27DB-BD31-4B8C-83A1-F6EECF244321}">
                <p14:modId xmlns:p14="http://schemas.microsoft.com/office/powerpoint/2010/main" val="484461123"/>
              </p:ext>
            </p:extLst>
          </p:nvPr>
        </p:nvGraphicFramePr>
        <p:xfrm>
          <a:off x="1107947" y="2514601"/>
          <a:ext cx="9966453" cy="4153028"/>
        </p:xfrm>
        <a:graphic>
          <a:graphicData uri="http://schemas.openxmlformats.org/drawingml/2006/table">
            <a:tbl>
              <a:tblPr firstRow="1" firstCol="1" bandRow="1">
                <a:tableStyleId>{5C22544A-7EE6-4342-B048-85BDC9FD1C3A}</a:tableStyleId>
              </a:tblPr>
              <a:tblGrid>
                <a:gridCol w="2564990"/>
                <a:gridCol w="4389833"/>
                <a:gridCol w="3011630"/>
              </a:tblGrid>
              <a:tr h="334807">
                <a:tc>
                  <a:txBody>
                    <a:bodyPr/>
                    <a:lstStyle/>
                    <a:p>
                      <a:pPr algn="ctr">
                        <a:lnSpc>
                          <a:spcPct val="107000"/>
                        </a:lnSpc>
                        <a:spcAft>
                          <a:spcPts val="0"/>
                        </a:spcAft>
                      </a:pPr>
                      <a:r>
                        <a:rPr lang="es-AR" sz="1600" dirty="0">
                          <a:effectLst/>
                        </a:rPr>
                        <a:t>Fase </a:t>
                      </a:r>
                      <a:endParaRPr lang="es-A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nchor="ctr"/>
                </a:tc>
                <a:tc>
                  <a:txBody>
                    <a:bodyPr/>
                    <a:lstStyle/>
                    <a:p>
                      <a:pPr algn="ctr">
                        <a:lnSpc>
                          <a:spcPct val="107000"/>
                        </a:lnSpc>
                        <a:spcAft>
                          <a:spcPts val="0"/>
                        </a:spcAft>
                      </a:pPr>
                      <a:r>
                        <a:rPr lang="es-AR" sz="1600">
                          <a:effectLst/>
                        </a:rPr>
                        <a:t>Descripción </a:t>
                      </a:r>
                      <a:endParaRPr lang="es-AR" sz="16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nchor="ctr"/>
                </a:tc>
                <a:tc>
                  <a:txBody>
                    <a:bodyPr/>
                    <a:lstStyle/>
                    <a:p>
                      <a:pPr algn="ctr">
                        <a:lnSpc>
                          <a:spcPct val="107000"/>
                        </a:lnSpc>
                        <a:spcAft>
                          <a:spcPts val="0"/>
                        </a:spcAft>
                      </a:pPr>
                      <a:r>
                        <a:rPr lang="es-AR" sz="1600" dirty="0">
                          <a:effectLst/>
                        </a:rPr>
                        <a:t>Resultado </a:t>
                      </a:r>
                      <a:endParaRPr lang="es-A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nchor="ctr"/>
                </a:tc>
              </a:tr>
              <a:tr h="824914">
                <a:tc>
                  <a:txBody>
                    <a:bodyPr/>
                    <a:lstStyle/>
                    <a:p>
                      <a:pPr>
                        <a:lnSpc>
                          <a:spcPct val="107000"/>
                        </a:lnSpc>
                        <a:spcAft>
                          <a:spcPts val="0"/>
                        </a:spcAft>
                      </a:pPr>
                      <a:r>
                        <a:rPr lang="es-AR" sz="1200" dirty="0">
                          <a:effectLst/>
                        </a:rPr>
                        <a:t>1) Identificación del conocimiento</a:t>
                      </a:r>
                    </a:p>
                    <a:p>
                      <a:pPr>
                        <a:lnSpc>
                          <a:spcPct val="107000"/>
                        </a:lnSpc>
                        <a:spcAft>
                          <a:spcPts val="0"/>
                        </a:spcAft>
                      </a:pPr>
                      <a:r>
                        <a:rPr lang="es-AR" sz="1200" dirty="0">
                          <a:effectLst/>
                        </a:rPr>
                        <a:t> </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dirty="0">
                          <a:effectLst/>
                        </a:rPr>
                        <a:t>Identificar el conocimiento tácito en la organización, conocimiento relacionado a la formación a distancia.</a:t>
                      </a:r>
                    </a:p>
                    <a:p>
                      <a:pPr>
                        <a:lnSpc>
                          <a:spcPct val="107000"/>
                        </a:lnSpc>
                        <a:spcAft>
                          <a:spcPts val="0"/>
                        </a:spcAft>
                      </a:pPr>
                      <a:r>
                        <a:rPr lang="es-AR" sz="1200" dirty="0">
                          <a:effectLst/>
                        </a:rPr>
                        <a:t>Las fuentes son los docentes, coordinadores, gestión, aulas virtuales, manuales de estudio, área </a:t>
                      </a:r>
                      <a:r>
                        <a:rPr lang="es-AR" sz="1200" dirty="0" smtClean="0">
                          <a:effectLst/>
                        </a:rPr>
                        <a:t>académica.</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dirty="0">
                          <a:effectLst/>
                        </a:rPr>
                        <a:t>Lista de conocimientos tácitos que requieren convertirse en </a:t>
                      </a:r>
                      <a:r>
                        <a:rPr lang="es-AR" sz="1200" dirty="0" smtClean="0">
                          <a:effectLst/>
                        </a:rPr>
                        <a:t>explícitos.</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412457">
                <a:tc>
                  <a:txBody>
                    <a:bodyPr/>
                    <a:lstStyle/>
                    <a:p>
                      <a:pPr>
                        <a:lnSpc>
                          <a:spcPct val="107000"/>
                        </a:lnSpc>
                        <a:spcAft>
                          <a:spcPts val="0"/>
                        </a:spcAft>
                      </a:pPr>
                      <a:r>
                        <a:rPr lang="es-AR" sz="1200">
                          <a:effectLst/>
                        </a:rPr>
                        <a:t>3) Almacenamiento del conocimiento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Se establece el conocimiento que se debe almacenar.</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Modelo de datos e información</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482686">
                <a:tc>
                  <a:txBody>
                    <a:bodyPr/>
                    <a:lstStyle/>
                    <a:p>
                      <a:pPr marL="111125" indent="-111125">
                        <a:lnSpc>
                          <a:spcPct val="107000"/>
                        </a:lnSpc>
                        <a:spcAft>
                          <a:spcPts val="0"/>
                        </a:spcAft>
                      </a:pPr>
                      <a:r>
                        <a:rPr lang="es-AR" sz="1200">
                          <a:effectLst/>
                        </a:rPr>
                        <a:t>2) Estructuración y clasificación del conocimiento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Clasificación y organización por tipo de conocimiento: del proceso de e-a, diseño instruccional, material didáctico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Archivos y bases de datos, repositorios de experiencias y recursos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824914">
                <a:tc>
                  <a:txBody>
                    <a:bodyPr/>
                    <a:lstStyle/>
                    <a:p>
                      <a:pPr>
                        <a:lnSpc>
                          <a:spcPct val="107000"/>
                        </a:lnSpc>
                        <a:spcAft>
                          <a:spcPts val="0"/>
                        </a:spcAft>
                      </a:pPr>
                      <a:r>
                        <a:rPr lang="es-AR" sz="1200" dirty="0">
                          <a:effectLst/>
                        </a:rPr>
                        <a:t>4) Distribución y compartición del conocimiento</a:t>
                      </a:r>
                    </a:p>
                    <a:p>
                      <a:pPr>
                        <a:lnSpc>
                          <a:spcPct val="107000"/>
                        </a:lnSpc>
                        <a:spcAft>
                          <a:spcPts val="0"/>
                        </a:spcAft>
                      </a:pPr>
                      <a:r>
                        <a:rPr lang="es-AR" sz="1200" dirty="0">
                          <a:effectLst/>
                        </a:rPr>
                        <a:t> </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Diseño de Mecanismos para distribuir y compartir el conocimiento, intercambio de experiencias y recursos didácticos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dirty="0">
                          <a:effectLst/>
                        </a:rPr>
                        <a:t>Modelo de flujo de información/conocimiento, recursos de interacción, comunicación asincrónica y sincrónica, interacción y colaboración</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448336">
                <a:tc>
                  <a:txBody>
                    <a:bodyPr/>
                    <a:lstStyle/>
                    <a:p>
                      <a:pPr>
                        <a:lnSpc>
                          <a:spcPct val="107000"/>
                        </a:lnSpc>
                        <a:spcAft>
                          <a:spcPts val="0"/>
                        </a:spcAft>
                      </a:pPr>
                      <a:r>
                        <a:rPr lang="es-AR" sz="1200">
                          <a:effectLst/>
                        </a:rPr>
                        <a:t>5) uso del conocimiento</a:t>
                      </a:r>
                    </a:p>
                    <a:p>
                      <a:pPr>
                        <a:lnSpc>
                          <a:spcPct val="107000"/>
                        </a:lnSpc>
                        <a:spcAft>
                          <a:spcPts val="0"/>
                        </a:spcAft>
                      </a:pPr>
                      <a:r>
                        <a:rPr lang="es-AR" sz="1200">
                          <a:effectLst/>
                        </a:rPr>
                        <a:t> </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Mecanismos y recursos para usar el conocimiento en la resolución de problemas de tipo tecno-pedagógicos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Recursos de soporte al uso y aplicación del conocimiento, wikis, sitios web, blogs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412457">
                <a:tc>
                  <a:txBody>
                    <a:bodyPr/>
                    <a:lstStyle/>
                    <a:p>
                      <a:pPr>
                        <a:lnSpc>
                          <a:spcPct val="107000"/>
                        </a:lnSpc>
                        <a:spcAft>
                          <a:spcPts val="0"/>
                        </a:spcAft>
                      </a:pPr>
                      <a:r>
                        <a:rPr lang="es-AR" sz="1200">
                          <a:effectLst/>
                        </a:rPr>
                        <a:t>6) Creación de nuevo conocimiento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Recolectar el nuevo conocimiento, los nuevos aprendizajes a través de la reconstrucción de errores.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Nuevos modelos mentales</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r h="412457">
                <a:tc>
                  <a:txBody>
                    <a:bodyPr/>
                    <a:lstStyle/>
                    <a:p>
                      <a:pPr marL="111125" indent="-111125">
                        <a:lnSpc>
                          <a:spcPct val="107000"/>
                        </a:lnSpc>
                        <a:spcAft>
                          <a:spcPts val="0"/>
                        </a:spcAft>
                      </a:pPr>
                      <a:r>
                        <a:rPr lang="es-AR" sz="1200">
                          <a:effectLst/>
                        </a:rPr>
                        <a:t>7) Evaluación del conocimiento generado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a:effectLst/>
                        </a:rPr>
                        <a:t>Se diseñan instrumentos de evaluación de resultados de desempeño y producto.</a:t>
                      </a:r>
                      <a:endParaRPr lang="es-AR" sz="120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c>
                  <a:txBody>
                    <a:bodyPr/>
                    <a:lstStyle/>
                    <a:p>
                      <a:pPr>
                        <a:lnSpc>
                          <a:spcPct val="107000"/>
                        </a:lnSpc>
                        <a:spcAft>
                          <a:spcPts val="0"/>
                        </a:spcAft>
                      </a:pPr>
                      <a:r>
                        <a:rPr lang="es-AR" sz="1200" dirty="0">
                          <a:effectLst/>
                        </a:rPr>
                        <a:t>Resultados</a:t>
                      </a:r>
                      <a:endParaRPr lang="es-A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0562" marR="40562" marT="0" marB="0"/>
                </a:tc>
              </a:tr>
            </a:tbl>
          </a:graphicData>
        </a:graphic>
      </p:graphicFrame>
    </p:spTree>
    <p:extLst>
      <p:ext uri="{BB962C8B-B14F-4D97-AF65-F5344CB8AC3E}">
        <p14:creationId xmlns:p14="http://schemas.microsoft.com/office/powerpoint/2010/main" val="88638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AR" b="1" dirty="0"/>
              <a:t>MODELO CONCEPTUAL DE GESTIÓN DEL CONOCIMIENTO PEDAGOGICO</a:t>
            </a:r>
            <a:endParaRPr lang="es-AR" dirty="0"/>
          </a:p>
        </p:txBody>
      </p:sp>
      <p:sp>
        <p:nvSpPr>
          <p:cNvPr id="3" name="Marcador de contenido 2"/>
          <p:cNvSpPr>
            <a:spLocks noGrp="1"/>
          </p:cNvSpPr>
          <p:nvPr>
            <p:ph idx="1"/>
          </p:nvPr>
        </p:nvSpPr>
        <p:spPr/>
        <p:txBody>
          <a:bodyPr>
            <a:normAutofit/>
          </a:bodyPr>
          <a:lstStyle/>
          <a:p>
            <a:pPr marL="0" indent="0">
              <a:buNone/>
            </a:pPr>
            <a:r>
              <a:rPr lang="es-AR" b="1" dirty="0" smtClean="0"/>
              <a:t>2.3 Modelo </a:t>
            </a:r>
            <a:r>
              <a:rPr lang="es-AR" b="1" dirty="0"/>
              <a:t>tecnológico</a:t>
            </a:r>
            <a:endParaRPr lang="es-AR" dirty="0"/>
          </a:p>
          <a:p>
            <a:endParaRPr lang="es-AR" dirty="0"/>
          </a:p>
        </p:txBody>
      </p:sp>
      <p:pic>
        <p:nvPicPr>
          <p:cNvPr id="3073" name="Imagen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6524" y="3179834"/>
            <a:ext cx="4546600" cy="349244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26" name="Rectangle 35"/>
          <p:cNvSpPr>
            <a:spLocks noChangeArrowheads="1"/>
          </p:cNvSpPr>
          <p:nvPr/>
        </p:nvSpPr>
        <p:spPr bwMode="auto">
          <a:xfrm>
            <a:off x="6858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27" name="Rectangle 36"/>
          <p:cNvSpPr>
            <a:spLocks noChangeArrowheads="1"/>
          </p:cNvSpPr>
          <p:nvPr/>
        </p:nvSpPr>
        <p:spPr bwMode="auto">
          <a:xfrm>
            <a:off x="685800" y="35655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AR"/>
          </a:p>
        </p:txBody>
      </p:sp>
      <p:sp>
        <p:nvSpPr>
          <p:cNvPr id="28" name="Rectángulo 27"/>
          <p:cNvSpPr/>
          <p:nvPr/>
        </p:nvSpPr>
        <p:spPr>
          <a:xfrm>
            <a:off x="1146048" y="2552700"/>
            <a:ext cx="3781552" cy="4241418"/>
          </a:xfrm>
          <a:prstGeom prst="rect">
            <a:avLst/>
          </a:prstGeom>
        </p:spPr>
        <p:txBody>
          <a:bodyPr wrap="square">
            <a:spAutoFit/>
          </a:bodyPr>
          <a:lstStyle/>
          <a:p>
            <a:pPr algn="just">
              <a:lnSpc>
                <a:spcPct val="107000"/>
              </a:lnSpc>
              <a:spcAft>
                <a:spcPts val="800"/>
              </a:spcAft>
            </a:pPr>
            <a:r>
              <a:rPr lang="es-AR" dirty="0"/>
              <a:t>La tecnología de la información es una herramienta capaz de gestionar el conocimiento pedagógico para sostener el desempeño de las comunidades de práctica, así mediante ellas se pueda capturar, compartir y resguardar dicho conocimiento de la institución. Por consiguiente, se plantea un el modelo tecnológico cuya función es la generación, conservación-accesibilidad y transferencia del conocimiento.  </a:t>
            </a:r>
          </a:p>
        </p:txBody>
      </p:sp>
      <p:sp>
        <p:nvSpPr>
          <p:cNvPr id="29" name="Rectángulo 28"/>
          <p:cNvSpPr/>
          <p:nvPr/>
        </p:nvSpPr>
        <p:spPr>
          <a:xfrm>
            <a:off x="5178298" y="2193004"/>
            <a:ext cx="5845302" cy="923330"/>
          </a:xfrm>
          <a:prstGeom prst="rect">
            <a:avLst/>
          </a:prstGeom>
        </p:spPr>
        <p:txBody>
          <a:bodyPr wrap="square">
            <a:spAutoFit/>
          </a:bodyPr>
          <a:lstStyle/>
          <a:p>
            <a:r>
              <a:rPr lang="es-AR" dirty="0" smtClean="0"/>
              <a:t>La estructura del modelo lo componen los siguientes elementos: 1) Repositorio. 2) Plataforma de Moodle. 3) Acceso al  conocimiento/formación.</a:t>
            </a:r>
            <a:endParaRPr lang="es-AR" sz="1600" dirty="0"/>
          </a:p>
        </p:txBody>
      </p:sp>
    </p:spTree>
    <p:extLst>
      <p:ext uri="{BB962C8B-B14F-4D97-AF65-F5344CB8AC3E}">
        <p14:creationId xmlns:p14="http://schemas.microsoft.com/office/powerpoint/2010/main" val="3512751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a:t>Conclusiones </a:t>
            </a:r>
            <a:endParaRPr lang="es-AR" dirty="0"/>
          </a:p>
        </p:txBody>
      </p:sp>
      <p:sp>
        <p:nvSpPr>
          <p:cNvPr id="3" name="Marcador de contenido 2"/>
          <p:cNvSpPr>
            <a:spLocks noGrp="1"/>
          </p:cNvSpPr>
          <p:nvPr>
            <p:ph idx="1"/>
          </p:nvPr>
        </p:nvSpPr>
        <p:spPr/>
        <p:txBody>
          <a:bodyPr/>
          <a:lstStyle/>
          <a:p>
            <a:pPr algn="just"/>
            <a:r>
              <a:rPr lang="es-AR" dirty="0"/>
              <a:t>Este trabajo se encuentra en una etapa inicial, donde el modelo tecnológico y conceptual que se presenta representa los recursos y medios tecnológicos que apoyan el ciclo del conocimiento pedagógico en una comunidad de práctica académica sobre educación virtual. El modelo intenta dar soporte al ciclo de conocimiento, desde la captura, uso y aplicación, distribución y almacenamiento, hasta la generación de nuevo conocimiento. </a:t>
            </a:r>
          </a:p>
          <a:p>
            <a:pPr algn="just"/>
            <a:r>
              <a:rPr lang="es-AR" dirty="0"/>
              <a:t>El paso siguiente, es profundizar en las necesidades y requerimientos y profundizar en el modelo y diseñar el procedimiento necesario para crear y mantener la memoria de conocimiento pedagógico en la institución, y el mecanismo para sostener el desempeño de la comunidad de práctica orientada a la gestión del conocimiento.</a:t>
            </a:r>
          </a:p>
        </p:txBody>
      </p:sp>
    </p:spTree>
    <p:extLst>
      <p:ext uri="{BB962C8B-B14F-4D97-AF65-F5344CB8AC3E}">
        <p14:creationId xmlns:p14="http://schemas.microsoft.com/office/powerpoint/2010/main" val="3826036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Referencias</a:t>
            </a:r>
            <a:endParaRPr lang="es-AR" b="1" dirty="0"/>
          </a:p>
        </p:txBody>
      </p:sp>
      <p:sp>
        <p:nvSpPr>
          <p:cNvPr id="3" name="Marcador de contenido 2"/>
          <p:cNvSpPr>
            <a:spLocks noGrp="1"/>
          </p:cNvSpPr>
          <p:nvPr>
            <p:ph idx="1"/>
          </p:nvPr>
        </p:nvSpPr>
        <p:spPr>
          <a:xfrm>
            <a:off x="1069848" y="2121408"/>
            <a:ext cx="10058400" cy="4419092"/>
          </a:xfrm>
        </p:spPr>
        <p:txBody>
          <a:bodyPr>
            <a:normAutofit fontScale="62500" lnSpcReduction="20000"/>
          </a:bodyPr>
          <a:lstStyle/>
          <a:p>
            <a:r>
              <a:rPr lang="es-ES" dirty="0"/>
              <a:t>Chadwick, C. (1998). </a:t>
            </a:r>
            <a:r>
              <a:rPr lang="es-ES" i="1" dirty="0"/>
              <a:t>Tecnología educacional para el docente.</a:t>
            </a:r>
            <a:r>
              <a:rPr lang="es-ES" dirty="0"/>
              <a:t> España: Paidós.</a:t>
            </a:r>
            <a:endParaRPr lang="es-AR" dirty="0"/>
          </a:p>
          <a:p>
            <a:r>
              <a:rPr lang="es-ES" dirty="0"/>
              <a:t>García </a:t>
            </a:r>
            <a:r>
              <a:rPr lang="es-ES" dirty="0" err="1"/>
              <a:t>Aretio</a:t>
            </a:r>
            <a:r>
              <a:rPr lang="es-ES" dirty="0"/>
              <a:t>, L. (2012). </a:t>
            </a:r>
            <a:r>
              <a:rPr lang="es-ES" i="1" dirty="0"/>
              <a:t>Sociedad del Conocimiento y Educación.</a:t>
            </a:r>
            <a:r>
              <a:rPr lang="es-ES" dirty="0"/>
              <a:t> Madrid: Aranzadi, S. A. Obtenido de http://e-spacio.uned.es/fez/eserv/bibliuned:UNESCO-libros-sociedad_conocimiento/Documento.pdf</a:t>
            </a:r>
            <a:endParaRPr lang="es-AR" dirty="0"/>
          </a:p>
          <a:p>
            <a:r>
              <a:rPr lang="es-ES" dirty="0"/>
              <a:t>García, M., &amp; Gómez, M. (2015). Prácticas de gestión del conocimiento en los grupos de investigación: un estudio de caso. </a:t>
            </a:r>
            <a:r>
              <a:rPr lang="es-ES" i="1" dirty="0"/>
              <a:t>Revista Interamericana de Bibliotecología</a:t>
            </a:r>
            <a:r>
              <a:rPr lang="es-ES" dirty="0"/>
              <a:t>, 13-25. Obtenido de http://www.scielo.org.co/pdf/rib/v38n1/v38n1a1.pdf</a:t>
            </a:r>
            <a:endParaRPr lang="es-AR" dirty="0"/>
          </a:p>
          <a:p>
            <a:r>
              <a:rPr lang="es-ES" dirty="0"/>
              <a:t>Mónica, I., &amp; Mejía, R. (2013). </a:t>
            </a:r>
            <a:r>
              <a:rPr lang="es-ES" i="1" dirty="0"/>
              <a:t>Gestión del conocimiento: una aproximación teórica y propuesta para su observación.</a:t>
            </a:r>
            <a:r>
              <a:rPr lang="es-ES" dirty="0"/>
              <a:t> México: Universidad de Guanajuato.</a:t>
            </a:r>
            <a:endParaRPr lang="es-AR" dirty="0"/>
          </a:p>
          <a:p>
            <a:r>
              <a:rPr lang="es-ES" dirty="0"/>
              <a:t>Navarro, R. (2009). Las nuevas </a:t>
            </a:r>
            <a:r>
              <a:rPr lang="es-ES" dirty="0" err="1"/>
              <a:t>tecnologias</a:t>
            </a:r>
            <a:r>
              <a:rPr lang="es-ES" dirty="0"/>
              <a:t> para el aprendizaje: estado del arte. En J. García, </a:t>
            </a:r>
            <a:r>
              <a:rPr lang="es-ES" i="1" dirty="0"/>
              <a:t>Libro Nuevas tecnologías para el aprendizaje</a:t>
            </a:r>
            <a:r>
              <a:rPr lang="es-ES" dirty="0"/>
              <a:t> (págs. 15-28.). Veracruz: Editorial Pearson. Primera Edición.</a:t>
            </a:r>
            <a:endParaRPr lang="es-AR" dirty="0"/>
          </a:p>
          <a:p>
            <a:r>
              <a:rPr lang="es-ES" dirty="0"/>
              <a:t>Sal Paz, J., &amp; Maldonado, S. (2013). Delimitación y alcances de la voz comunidad en el marco de los estudios del discurso. </a:t>
            </a:r>
            <a:r>
              <a:rPr lang="es-ES" i="1" dirty="0"/>
              <a:t>Biblioteca Digital. Portal de revista de la Universidad Nacional de Colombia, 26</a:t>
            </a:r>
            <a:r>
              <a:rPr lang="es-ES" dirty="0"/>
              <a:t>, 111-140. Obtenido de https://revistas.unal.edu.co/index.php/formayfuncion/article/view/41417</a:t>
            </a:r>
            <a:endParaRPr lang="es-AR" dirty="0"/>
          </a:p>
          <a:p>
            <a:r>
              <a:rPr lang="es-ES" dirty="0" err="1"/>
              <a:t>Vasquez</a:t>
            </a:r>
            <a:r>
              <a:rPr lang="es-ES" dirty="0"/>
              <a:t> </a:t>
            </a:r>
            <a:r>
              <a:rPr lang="es-ES" dirty="0" err="1"/>
              <a:t>Bronfman</a:t>
            </a:r>
            <a:r>
              <a:rPr lang="es-ES" dirty="0"/>
              <a:t>, S. (2011). Comunidades de práctica. </a:t>
            </a:r>
            <a:r>
              <a:rPr lang="es-ES" i="1" dirty="0"/>
              <a:t>Educar 47 Vol. 1</a:t>
            </a:r>
            <a:r>
              <a:rPr lang="es-ES" dirty="0"/>
              <a:t>, 51-68. Obtenido de https://www.raco.cat/index.php/Educar/article/view/244622/327644</a:t>
            </a:r>
            <a:endParaRPr lang="es-AR" dirty="0"/>
          </a:p>
          <a:p>
            <a:r>
              <a:rPr lang="es-ES" dirty="0" err="1"/>
              <a:t>Wenger</a:t>
            </a:r>
            <a:r>
              <a:rPr lang="es-ES" dirty="0"/>
              <a:t>, E. (1998). </a:t>
            </a:r>
            <a:r>
              <a:rPr lang="es-ES" i="1" dirty="0" err="1"/>
              <a:t>Communities</a:t>
            </a:r>
            <a:r>
              <a:rPr lang="es-ES" i="1" dirty="0"/>
              <a:t> of </a:t>
            </a:r>
            <a:r>
              <a:rPr lang="es-ES" i="1" dirty="0" err="1"/>
              <a:t>practice</a:t>
            </a:r>
            <a:r>
              <a:rPr lang="es-ES" i="1" dirty="0"/>
              <a:t>: </a:t>
            </a:r>
            <a:r>
              <a:rPr lang="es-ES" i="1" dirty="0" err="1"/>
              <a:t>Learning</a:t>
            </a:r>
            <a:r>
              <a:rPr lang="es-ES" i="1" dirty="0"/>
              <a:t>, </a:t>
            </a:r>
            <a:r>
              <a:rPr lang="es-ES" i="1" dirty="0" err="1"/>
              <a:t>meaning</a:t>
            </a:r>
            <a:r>
              <a:rPr lang="es-ES" i="1" dirty="0"/>
              <a:t> and </a:t>
            </a:r>
            <a:r>
              <a:rPr lang="es-ES" i="1" dirty="0" err="1"/>
              <a:t>identity</a:t>
            </a:r>
            <a:r>
              <a:rPr lang="es-ES" i="1" dirty="0"/>
              <a:t>.</a:t>
            </a:r>
            <a:r>
              <a:rPr lang="es-ES" dirty="0"/>
              <a:t> New York: Cambridge </a:t>
            </a:r>
            <a:r>
              <a:rPr lang="es-ES" dirty="0" err="1"/>
              <a:t>University</a:t>
            </a:r>
            <a:r>
              <a:rPr lang="es-ES" dirty="0"/>
              <a:t> </a:t>
            </a:r>
            <a:r>
              <a:rPr lang="es-ES" dirty="0" err="1"/>
              <a:t>Press</a:t>
            </a:r>
            <a:r>
              <a:rPr lang="es-ES" dirty="0"/>
              <a:t>.</a:t>
            </a:r>
            <a:endParaRPr lang="es-AR" dirty="0"/>
          </a:p>
          <a:p>
            <a:r>
              <a:rPr lang="es-ES" dirty="0" err="1"/>
              <a:t>Wenger</a:t>
            </a:r>
            <a:r>
              <a:rPr lang="es-ES" dirty="0"/>
              <a:t>, E., &amp; Lave, J. (1991). </a:t>
            </a:r>
            <a:r>
              <a:rPr lang="es-ES" i="1" dirty="0" err="1"/>
              <a:t>Situated</a:t>
            </a:r>
            <a:r>
              <a:rPr lang="es-ES" i="1" dirty="0"/>
              <a:t> </a:t>
            </a:r>
            <a:r>
              <a:rPr lang="es-ES" i="1" dirty="0" err="1"/>
              <a:t>learning</a:t>
            </a:r>
            <a:r>
              <a:rPr lang="es-ES" i="1" dirty="0"/>
              <a:t>: </a:t>
            </a:r>
            <a:r>
              <a:rPr lang="es-ES" i="1" dirty="0" err="1"/>
              <a:t>legitimate</a:t>
            </a:r>
            <a:r>
              <a:rPr lang="es-ES" i="1" dirty="0"/>
              <a:t> </a:t>
            </a:r>
            <a:r>
              <a:rPr lang="es-ES" i="1" dirty="0" err="1"/>
              <a:t>peripheral</a:t>
            </a:r>
            <a:r>
              <a:rPr lang="es-ES" i="1" dirty="0"/>
              <a:t> </a:t>
            </a:r>
            <a:r>
              <a:rPr lang="es-ES" i="1" dirty="0" err="1"/>
              <a:t>participation</a:t>
            </a:r>
            <a:r>
              <a:rPr lang="es-ES" i="1" dirty="0"/>
              <a:t>.</a:t>
            </a:r>
            <a:r>
              <a:rPr lang="es-ES" dirty="0"/>
              <a:t> New York: Cambridge </a:t>
            </a:r>
            <a:r>
              <a:rPr lang="es-ES" dirty="0" err="1"/>
              <a:t>University</a:t>
            </a:r>
            <a:r>
              <a:rPr lang="es-ES" dirty="0"/>
              <a:t> </a:t>
            </a:r>
            <a:r>
              <a:rPr lang="es-ES" dirty="0" err="1"/>
              <a:t>Press</a:t>
            </a:r>
            <a:r>
              <a:rPr lang="es-ES" dirty="0"/>
              <a:t>.</a:t>
            </a:r>
            <a:endParaRPr lang="es-AR" dirty="0"/>
          </a:p>
          <a:p>
            <a:r>
              <a:rPr lang="es-ES" dirty="0" err="1"/>
              <a:t>Wenger</a:t>
            </a:r>
            <a:r>
              <a:rPr lang="es-ES" dirty="0"/>
              <a:t>, E., </a:t>
            </a:r>
            <a:r>
              <a:rPr lang="es-ES" dirty="0" err="1"/>
              <a:t>Mcdermott</a:t>
            </a:r>
            <a:r>
              <a:rPr lang="es-ES" dirty="0"/>
              <a:t>, R., &amp; </a:t>
            </a:r>
            <a:r>
              <a:rPr lang="es-ES" dirty="0" err="1"/>
              <a:t>Snyder</a:t>
            </a:r>
            <a:r>
              <a:rPr lang="es-ES" dirty="0"/>
              <a:t>, W. (2002). </a:t>
            </a:r>
            <a:r>
              <a:rPr lang="es-ES" i="1" dirty="0" err="1"/>
              <a:t>Cultivating</a:t>
            </a:r>
            <a:r>
              <a:rPr lang="es-ES" i="1" dirty="0"/>
              <a:t> </a:t>
            </a:r>
            <a:r>
              <a:rPr lang="es-ES" i="1" dirty="0" err="1"/>
              <a:t>communities</a:t>
            </a:r>
            <a:r>
              <a:rPr lang="es-ES" i="1" dirty="0"/>
              <a:t> of </a:t>
            </a:r>
            <a:r>
              <a:rPr lang="es-ES" i="1" dirty="0" err="1"/>
              <a:t>practice</a:t>
            </a:r>
            <a:r>
              <a:rPr lang="es-ES" i="1" dirty="0"/>
              <a:t>.</a:t>
            </a:r>
            <a:r>
              <a:rPr lang="es-ES" dirty="0"/>
              <a:t> Boston: Harvard Business </a:t>
            </a:r>
            <a:r>
              <a:rPr lang="es-ES" dirty="0" err="1"/>
              <a:t>School</a:t>
            </a:r>
            <a:r>
              <a:rPr lang="es-ES" dirty="0"/>
              <a:t> </a:t>
            </a:r>
            <a:r>
              <a:rPr lang="es-ES" dirty="0" err="1"/>
              <a:t>Press</a:t>
            </a:r>
            <a:r>
              <a:rPr lang="es-ES" dirty="0"/>
              <a:t>. Obtenido de http://cpcoaching.it/wp-content/uploads/2012/05/WengerCPC.pdf</a:t>
            </a:r>
            <a:endParaRPr lang="es-AR" dirty="0"/>
          </a:p>
        </p:txBody>
      </p:sp>
    </p:spTree>
    <p:extLst>
      <p:ext uri="{BB962C8B-B14F-4D97-AF65-F5344CB8AC3E}">
        <p14:creationId xmlns:p14="http://schemas.microsoft.com/office/powerpoint/2010/main" val="3269020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po de madera">
  <a:themeElements>
    <a:clrScheme name="Tipo de mader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ipo de madera">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TM03090434[[fn=Madera]]</Template>
  <TotalTime>147</TotalTime>
  <Words>2508</Words>
  <Application>Microsoft Office PowerPoint</Application>
  <PresentationFormat>Panorámica</PresentationFormat>
  <Paragraphs>117</Paragraphs>
  <Slides>16</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16</vt:i4>
      </vt:variant>
    </vt:vector>
  </HeadingPairs>
  <TitlesOfParts>
    <vt:vector size="24" baseType="lpstr">
      <vt:lpstr>Calibri</vt:lpstr>
      <vt:lpstr>Maiandra GD</vt:lpstr>
      <vt:lpstr>Rockwell</vt:lpstr>
      <vt:lpstr>Rockwell Condensed</vt:lpstr>
      <vt:lpstr>Times New Roman</vt:lpstr>
      <vt:lpstr>Times New Roman, Times, serif</vt:lpstr>
      <vt:lpstr>Wingdings</vt:lpstr>
      <vt:lpstr>Tipo de madera</vt:lpstr>
      <vt:lpstr>GESTIÓN DE CONOCIMIENTO PEDAGÓGICO EN COMUNIDADES DE PRACTICA SOBRE EDUCACIÓN VIRTUAL  </vt:lpstr>
      <vt:lpstr>RESUMEN</vt:lpstr>
      <vt:lpstr>Marco teórico conceptual</vt:lpstr>
      <vt:lpstr>Marco teórico conceptual</vt:lpstr>
      <vt:lpstr>Marco teórico conceptual</vt:lpstr>
      <vt:lpstr>Marco teórico conceptual</vt:lpstr>
      <vt:lpstr>MODELO CONCEPTUAL DE GESTIÓN conocimiento PEDAGOGICO</vt:lpstr>
      <vt:lpstr>MODELO CONCEPTUAL DE GESTIÓN DEL CONOCIMIENTO PEDAGOGICO</vt:lpstr>
      <vt:lpstr>MODELO CONCEPTUAL DE GESTIÓN DEL CONOCIMIENTO PEDAGOGICO</vt:lpstr>
      <vt:lpstr>MODELO CONCEPTUAL DE GESTIÓN DEL CONOCIMIENTO PEDAGOGICO</vt:lpstr>
      <vt:lpstr>MODELO CONCEPTUAL DE GESTIÓN DEL CONOCIMIENTO PEDAGOGICO</vt:lpstr>
      <vt:lpstr>MODELO CONCEPTUAL DE GESTIÓN DEL CONOCIMIENTO PEDAGOGICO</vt:lpstr>
      <vt:lpstr>MODELO CONCEPTUAL DE GESTIÓN DEL CONOCIMIENTO PEDAGOGICO</vt:lpstr>
      <vt:lpstr>MODELO CONCEPTUAL DE GESTIÓN DEL CONOCIMIENTO PEDAGOGICO</vt:lpstr>
      <vt:lpstr>Conclusiones </vt:lpstr>
      <vt:lpstr>Referencias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GESTIÓN DE CONOCIMIENTO PEDAGÓGICO EN COMUNIDADES DE PRACTICA SOBRE EDUCACIÓN VIRTUAL</dc:title>
  <dc:creator>alumno</dc:creator>
  <cp:lastModifiedBy>alumno</cp:lastModifiedBy>
  <cp:revision>23</cp:revision>
  <dcterms:created xsi:type="dcterms:W3CDTF">2018-11-08T02:03:52Z</dcterms:created>
  <dcterms:modified xsi:type="dcterms:W3CDTF">2018-11-08T04:35:54Z</dcterms:modified>
</cp:coreProperties>
</file>